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256" r:id="rId2"/>
    <p:sldId id="257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8" r:id="rId11"/>
    <p:sldId id="296" r:id="rId12"/>
    <p:sldId id="297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262" r:id="rId26"/>
    <p:sldId id="263" r:id="rId27"/>
    <p:sldId id="264" r:id="rId28"/>
    <p:sldId id="311" r:id="rId29"/>
    <p:sldId id="314" r:id="rId30"/>
    <p:sldId id="274" r:id="rId31"/>
    <p:sldId id="265" r:id="rId32"/>
    <p:sldId id="266" r:id="rId33"/>
    <p:sldId id="315" r:id="rId34"/>
    <p:sldId id="267" r:id="rId35"/>
    <p:sldId id="268" r:id="rId36"/>
    <p:sldId id="269" r:id="rId37"/>
    <p:sldId id="270" r:id="rId38"/>
    <p:sldId id="271" r:id="rId39"/>
    <p:sldId id="316" r:id="rId40"/>
    <p:sldId id="318" r:id="rId41"/>
    <p:sldId id="319" r:id="rId42"/>
    <p:sldId id="320" r:id="rId43"/>
    <p:sldId id="321" r:id="rId44"/>
    <p:sldId id="322" r:id="rId45"/>
    <p:sldId id="327" r:id="rId46"/>
    <p:sldId id="323" r:id="rId47"/>
    <p:sldId id="324" r:id="rId48"/>
    <p:sldId id="325" r:id="rId49"/>
    <p:sldId id="326" r:id="rId50"/>
    <p:sldId id="328" r:id="rId51"/>
    <p:sldId id="258" r:id="rId52"/>
    <p:sldId id="401" r:id="rId53"/>
    <p:sldId id="402" r:id="rId54"/>
    <p:sldId id="317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40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3" r:id="rId72"/>
    <p:sldId id="352" r:id="rId73"/>
    <p:sldId id="354" r:id="rId74"/>
    <p:sldId id="355" r:id="rId75"/>
    <p:sldId id="357" r:id="rId76"/>
    <p:sldId id="358" r:id="rId77"/>
    <p:sldId id="359" r:id="rId78"/>
    <p:sldId id="360" r:id="rId79"/>
    <p:sldId id="361" r:id="rId80"/>
    <p:sldId id="362" r:id="rId81"/>
    <p:sldId id="272" r:id="rId82"/>
    <p:sldId id="363" r:id="rId83"/>
    <p:sldId id="364" r:id="rId84"/>
    <p:sldId id="366" r:id="rId85"/>
    <p:sldId id="365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4" r:id="rId94"/>
    <p:sldId id="375" r:id="rId95"/>
    <p:sldId id="273" r:id="rId96"/>
    <p:sldId id="277" r:id="rId97"/>
    <p:sldId id="376" r:id="rId98"/>
    <p:sldId id="377" r:id="rId99"/>
    <p:sldId id="378" r:id="rId100"/>
    <p:sldId id="379" r:id="rId101"/>
    <p:sldId id="404" r:id="rId102"/>
    <p:sldId id="405" r:id="rId103"/>
    <p:sldId id="380" r:id="rId104"/>
    <p:sldId id="381" r:id="rId105"/>
    <p:sldId id="382" r:id="rId106"/>
    <p:sldId id="278" r:id="rId107"/>
    <p:sldId id="279" r:id="rId108"/>
    <p:sldId id="383" r:id="rId109"/>
    <p:sldId id="384" r:id="rId110"/>
    <p:sldId id="385" r:id="rId111"/>
    <p:sldId id="386" r:id="rId112"/>
    <p:sldId id="387" r:id="rId113"/>
    <p:sldId id="284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285" r:id="rId122"/>
    <p:sldId id="395" r:id="rId123"/>
    <p:sldId id="396" r:id="rId124"/>
    <p:sldId id="397" r:id="rId125"/>
    <p:sldId id="399" r:id="rId126"/>
    <p:sldId id="398" r:id="rId127"/>
    <p:sldId id="400" r:id="rId12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108" autoAdjust="0"/>
  </p:normalViewPr>
  <p:slideViewPr>
    <p:cSldViewPr>
      <p:cViewPr>
        <p:scale>
          <a:sx n="68" d="100"/>
          <a:sy n="68" d="100"/>
        </p:scale>
        <p:origin x="-2275" y="-4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1FFB-E982-482F-A3EC-3125FBAC56AD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33E1-CC8E-4136-B92B-0375367308C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101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 all noticed there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far more statistical services </a:t>
            </a:r>
            <a:r>
              <a:rPr lang="en-GB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devélopers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727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also to enhancing shared services reuse.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72448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example, if the flyer is advertising an upcoming service, it could be delivered out at a conference where it is known the managers or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matter persons that are the target audience will be present.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90794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flyer is more focused on IT people, it could be distributed at a more technical workshop.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907941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point is, passing out flyers might not be as simple as clicking the mouse, but it does allow to capture the audience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are most likely to be open to hearing the message, and that is worth the extra effort.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19661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a few design and concepts elements every flyer needs to make an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496455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read deliverable 4.2 if you want to learn more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36511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template for service advertisement flyer was suggested:</a:t>
            </a:r>
            <a:endParaRPr lang="pt-PT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these concepts and templates some flyers were developed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one for </a:t>
            </a:r>
            <a:r>
              <a:rPr lang="en-GB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JDemetra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PxWeb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For</a:t>
            </a:r>
            <a:r>
              <a:rPr lang="en-GB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managers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562145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PxWeb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For</a:t>
            </a:r>
            <a:r>
              <a:rPr lang="en-GB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 specialists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885002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1521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objective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this </a:t>
            </a:r>
            <a:r>
              <a:rPr lang="en-GB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workpackage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conduct a survey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979502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RELAIS for managers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660653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RELAIS for subject matters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25286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Videos are another effective way to communicate and advertise available services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There are 5 steps</a:t>
            </a:r>
            <a:r>
              <a:rPr lang="en-GB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follow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1. Determine the purpose of the video.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“why” behind the video. In other words, what is the end goal? What are the objectives with this video?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605688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2. Define the type of video to create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type of video to create will play a role in its success as well, as video format should be produced in a format that makes sense for the goal and target audience.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examples of common types of videos and their related uses include: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 focused: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Explanatory: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Problem-solving: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316285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Choose a video style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are many video styles to choose from, including: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Live-action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Animation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Whiteboard videos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Motion graphics videos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stream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Photomontage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Screencast videos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Typography videos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93559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Step 4. Write the script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script serves as the message to be communicated in the promo video.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None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619619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5. Video production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creation of a video can be divided into three phases: pre-production, filming, and editing.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None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654512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Again, for more information read deliverable 4.2 if you want to learn more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621417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643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what can be the incentives for sharing and reusing,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012454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stated Enhancing the reuse of services is a main concern in the statistical office’s community.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618077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development of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adequate communication policy in services advertisement should be a main concern as it will decide on its future reuse or not.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774529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current work tries to shed some light into the process of communicating the availability of a service.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628242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it was envisaged to provide some guidelines for the future production of communication elements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accompany every sharable service developed.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1194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noProof="0" dirty="0"/>
              <a:t>We all can conclude that communicate more about</a:t>
            </a:r>
            <a:r>
              <a:rPr lang="en-US" sz="1800" baseline="0" noProof="0" dirty="0"/>
              <a:t> a product make us be more familiarized with it</a:t>
            </a:r>
            <a:endParaRPr lang="en-US" sz="1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1448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noProof="0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515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elements used for evaluating such a decision,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6966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barriers which can hinder a statistical institute to reach successfully the end of the process.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3340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survey aims to perceive the experience from the two different points of view of the service development and use.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364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as a developer (source) does the NSI share their services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077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it able to convince the community to use them?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655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Secondly as 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reuser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(receiver) does the NSI reuse shared services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0156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what is the drive for that reuse.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927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reusers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ESS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2120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survey </a:t>
            </a:r>
            <a:r>
              <a:rPr lang="en-US" baseline="0" noProof="0" dirty="0" smtClean="0"/>
              <a:t>was </a:t>
            </a:r>
            <a:r>
              <a:rPr lang="en-US" baseline="0" noProof="0" dirty="0"/>
              <a:t>open for answers by all partners from 18 November until 18 December 2019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And we used the </a:t>
            </a:r>
            <a:r>
              <a:rPr lang="en-US" noProof="0" dirty="0" err="1"/>
              <a:t>EUServey</a:t>
            </a:r>
            <a:r>
              <a:rPr lang="en-US" noProof="0" dirty="0"/>
              <a:t> </a:t>
            </a:r>
            <a:r>
              <a:rPr lang="en-US" noProof="0" dirty="0" smtClean="0"/>
              <a:t>service. A successful reuse of a service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With Questions </a:t>
            </a:r>
            <a:r>
              <a:rPr lang="en-US" noProof="0" dirty="0"/>
              <a:t>for those who share or intend to share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3128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And Questions for those who reuse or want to reuse services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7604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2400"/>
              </a:spcBef>
            </a:pPr>
            <a:r>
              <a:rPr lang="en-GB" sz="1800" b="1" kern="0" dirty="0" smtClean="0">
                <a:solidFill>
                  <a:srgbClr val="365F9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So, what were the</a:t>
            </a:r>
            <a:r>
              <a:rPr lang="en-GB" sz="1800" b="1" kern="0" baseline="0" dirty="0" smtClean="0">
                <a:solidFill>
                  <a:srgbClr val="365F9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sz="1800" b="1" kern="0" dirty="0" smtClean="0">
                <a:solidFill>
                  <a:srgbClr val="365F9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Survey results?</a:t>
            </a:r>
            <a:endParaRPr lang="pt-PT" sz="1800" b="1" kern="0" dirty="0">
              <a:solidFill>
                <a:srgbClr val="365F9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Globbaly</a:t>
            </a:r>
            <a:r>
              <a:rPr lang="pt-PT" dirty="0" smtClean="0"/>
              <a:t>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fist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obervation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that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These 3 reasons are very important for the ones who are willing to share. In this </a:t>
            </a:r>
            <a:r>
              <a:rPr lang="en-US" noProof="0" dirty="0" err="1"/>
              <a:t>Essnet</a:t>
            </a:r>
            <a:r>
              <a:rPr lang="en-US" noProof="0" dirty="0"/>
              <a:t> we experienced the benefit </a:t>
            </a:r>
            <a:endParaRPr lang="en-US" noProof="0" dirty="0" smtClean="0"/>
          </a:p>
          <a:p>
            <a:r>
              <a:rPr lang="en-US" noProof="0" dirty="0" smtClean="0"/>
              <a:t>from </a:t>
            </a:r>
            <a:r>
              <a:rPr lang="en-US" noProof="0" dirty="0"/>
              <a:t>sharing a service that allowed other perspectives </a:t>
            </a:r>
            <a:r>
              <a:rPr lang="en-US" noProof="0" dirty="0" smtClean="0"/>
              <a:t>that improved </a:t>
            </a:r>
            <a:r>
              <a:rPr lang="en-US" noProof="0" dirty="0"/>
              <a:t>the original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a glance this is a strange phenomenon taking into account that developing a new service has higher costs,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7622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majority referred Adherence to standards as a characteristic that they value more </a:t>
            </a:r>
            <a:r>
              <a:rPr lang="en-US" noProof="0" dirty="0" smtClean="0"/>
              <a:t>witch </a:t>
            </a:r>
            <a:r>
              <a:rPr lang="en-US" noProof="0" dirty="0"/>
              <a:t>is very important </a:t>
            </a:r>
            <a:r>
              <a:rPr lang="en-US" noProof="0" dirty="0" smtClean="0"/>
              <a:t>and a scope in</a:t>
            </a:r>
            <a:r>
              <a:rPr lang="en-US" baseline="0" noProof="0" dirty="0" smtClean="0"/>
              <a:t> this </a:t>
            </a:r>
            <a:r>
              <a:rPr lang="en-US" baseline="0" noProof="0" dirty="0" err="1" smtClean="0"/>
              <a:t>Essnet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We could</a:t>
            </a:r>
            <a:r>
              <a:rPr lang="en-GB" baseline="0" noProof="0" dirty="0" smtClean="0"/>
              <a:t> cope with this problems in this work package</a:t>
            </a:r>
            <a:endParaRPr lang="en-GB" noProof="0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problem detected is the low awareness of the available services. We hope to overcome this with the work described </a:t>
            </a:r>
            <a:endParaRPr lang="en-US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deliverable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D.4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8547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 to overcome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this, could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with the development of an application like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880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,requires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resources,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1829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Although</a:t>
            </a:r>
            <a:r>
              <a:rPr lang="pt-PT" dirty="0"/>
              <a:t>  a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catalog already exists is not much publicized or not friendly enough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0386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is already in the catalog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1849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is more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enjoyable and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1784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friendly to increase the use of this information and thus generalize the reuse of services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475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 be a binary tree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45136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idea is that the users answer simple questions with yes/no (left/right),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77875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narrows the hypotheses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2977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shows them the available services that meet those criteria.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1376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event that no service exists that meets exactly that criteria, other similar services should be presented.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05281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 GSBPM processes are already rather familiar to users from NSIs, it will be the starting point of the decision tree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example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if we choose </a:t>
            </a:r>
            <a:r>
              <a:rPr lang="pt-PT" sz="1800" b="1" dirty="0" err="1" smtClean="0"/>
              <a:t>Sub-process</a:t>
            </a:r>
            <a:r>
              <a:rPr lang="pt-PT" sz="1800" b="1" dirty="0" smtClean="0"/>
              <a:t> 6.3 – </a:t>
            </a:r>
            <a:r>
              <a:rPr lang="pt-PT" sz="1800" b="1" dirty="0" err="1" smtClean="0"/>
              <a:t>interpret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and</a:t>
            </a:r>
            <a:r>
              <a:rPr lang="pt-PT" sz="1800" b="1" dirty="0" smtClean="0"/>
              <a:t> explore outputs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there is a high level of similarity among the statistical services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89215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And then go deciding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4273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By</a:t>
            </a:r>
            <a:r>
              <a:rPr lang="en-US" baseline="0" noProof="0" dirty="0" smtClean="0"/>
              <a:t> move to the right (yes) or left (no)</a:t>
            </a:r>
          </a:p>
          <a:p>
            <a:r>
              <a:rPr lang="en-US" baseline="0" noProof="0" dirty="0" smtClean="0"/>
              <a:t>--</a:t>
            </a:r>
          </a:p>
          <a:p>
            <a:r>
              <a:rPr lang="en-US" baseline="0" noProof="0" dirty="0" smtClean="0"/>
              <a:t>We arrived on a match on a service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59384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Or</a:t>
            </a:r>
            <a:r>
              <a:rPr lang="en-US" baseline="0" noProof="0" dirty="0" smtClean="0"/>
              <a:t> if we choose other </a:t>
            </a:r>
            <a:r>
              <a:rPr lang="en-US" baseline="0" noProof="0" dirty="0" err="1" smtClean="0"/>
              <a:t>hypotesis</a:t>
            </a:r>
            <a:endParaRPr lang="en-US" baseline="0" noProof="0" dirty="0" smtClean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7CD4-D677-41BE-A06C-EEAC9DB3AF97}" type="slidenum">
              <a:rPr lang="pt-PT" smtClean="0"/>
              <a:pPr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30652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PT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GB" sz="1800" noProof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specifications were </a:t>
            </a:r>
            <a:r>
              <a:rPr lang="pt-PT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33559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that is that t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 be based on the Catalog information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6581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GSBPM is the starting point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87459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navigating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shortest path should be calculated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46673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 service is matched, all their characteristics should be displayed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53443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a service is not matched, a similar service could be presented with their characteristics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4799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catalog will need more fields like function, objectives, keywords, </a:t>
            </a:r>
            <a:endParaRPr lang="en-US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buFont typeface="Symbol" panose="05050102010706020507" pitchFamily="18" charset="2"/>
              <a:buNone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used, methods, constraints, etc. to allow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Sinder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be more interactive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8179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principle,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to perform analogous statistical functions.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75476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catalog needs to be further completed and users that fill information regarding their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enter as much characteristics as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more information on this in the deliverables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47717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Another</a:t>
            </a:r>
            <a:r>
              <a:rPr lang="pt-PT" baseline="0" dirty="0" smtClean="0"/>
              <a:t> objective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wp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was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comunicate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sucess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stories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provide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cummunication</a:t>
            </a:r>
            <a:r>
              <a:rPr lang="pt-PT" baseline="0" dirty="0" smtClean="0"/>
              <a:t> kit</a:t>
            </a:r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2018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the technological developments of the last decade,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be easy to assume that by now a huge number of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would be reused by the statistical community.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2018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Barriers to service sharing have been overcome with encapsulation, for example,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55741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even the cultural transition of software as a service has been made by the NSIs.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88802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why is the number of services being reused so low?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2966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some time now this issue has been discussed in different meetings of the statistical community,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75677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several ways of better promoting the reusability of services have been proposed.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17959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Primarily what is necessary is to disseminate the information of services availability to the community.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59282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a business management perspective,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892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often,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will to share and reuse a software component or a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clearly expressed,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38551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sole existence of a catalogue is not able to perform the most important functions of advertisement like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9259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the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audience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69841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establishing recognition of the service being presented,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37307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motivating the distributors.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08416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Nonetheless throughout the years there have been successful cases of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services/software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are widely reused within the ESS.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05226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examining those closely we hoped to 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05806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distil the success formula that will allow us to increment the number of services being reused.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3783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 on the success stories that exist,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72716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trying to understand them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13828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finally developing an adequate way to communicate the shared services availability to the statistical community.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288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it is difficult to concretely do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9594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Some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concepts that must be considered: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is the source?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message will be different depending on the source that advertise the service.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22074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example, if an IT developer is the source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9425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 receiver should not be domain experts, even if they are the ones who will benefit by the adoption of the service.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manager will also probably be unable to decide based on the technical description, even if accurate, provided by IT developers.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48180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manager would decide if he can endorse the reuse of a service or develop something from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scratch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customized for his needs based on more high-level information about the service.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19294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advertise success stories or service advertisement some channels can be used like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Flyers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Posters, Videos,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WebPages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Information documents or Interviews. Some examples will be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provided.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message must also be adapted depending on the channel used.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00758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communication of a service or list of services tends to be unidirectional therefore there is often no way for the recipients to provide feedback.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hinders the trust of the potential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the feeling of community behind a statistical service is not lost.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54942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enhance and focus the communication of services, three types of receivers should be considered since all of </a:t>
            </a: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different perspectives about sharing or reusing services: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79730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Managers;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89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39988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specialists;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15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ESSnet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“Implementing Shared Statistical Services” devotes not only to developing these services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53198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persons.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95281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 receivers will probably be reached over more generic conferences targeting modernization for example,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9426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domain specialists will perhaps be more enthusiastic about a service reuse after a demo by its peers in other NSI.</a:t>
            </a:r>
            <a:endParaRPr lang="pt-P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20878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message may/must be different for each group of receivers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71959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for each group the proper guidelines must be found:</a:t>
            </a:r>
            <a:endParaRPr lang="pt-PT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Flyers might not be as trendy as they once were, but that does not mean they are not effective.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99442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digital age, most companies focus on an exclusively digital strategy.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554687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because people are so inundated with emails, ads, and information (a lot of which is irrelevant), they can be wary of information they get online. 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46198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Print mediums also come with a sense of authority and legitimacy.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99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72478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Flyers also give the opportunity to capture people where they already are and deliver the most relevant information at the most relevant time. </a:t>
            </a:r>
            <a:endParaRPr lang="en-GB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33E1-CC8E-4136-B92B-0375367308C8}" type="slidenum">
              <a:rPr lang="pt-PT" smtClean="0"/>
              <a:t>100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907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312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963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801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572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431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968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535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543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464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499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59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9A44-872C-4D68-B9C0-4E64FA9F6643}" type="datetimeFigureOut">
              <a:rPr lang="pt-PT" smtClean="0"/>
              <a:t>26-04-2021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DEE-6FA9-459C-B19C-7889DB9AB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274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zeiefI85EVo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3.jpeg"/><Relationship Id="rId4" Type="http://schemas.openxmlformats.org/officeDocument/2006/relationships/image" Target="../media/image5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584" y="1908455"/>
            <a:ext cx="2520280" cy="3176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273422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27-28 April 2021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849" y="2276872"/>
            <a:ext cx="540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I3S - Implementing and sharing statistical services</a:t>
            </a:r>
          </a:p>
          <a:p>
            <a:endParaRPr lang="en-US" sz="3200" b="1" dirty="0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Communication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23"/>
          <a:stretch/>
        </p:blipFill>
        <p:spPr bwMode="auto">
          <a:xfrm>
            <a:off x="6516216" y="5419493"/>
            <a:ext cx="2249698" cy="1197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77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motive industry in Slovakia: Can its long history continue with  electromobility on the rise?">
            <a:extLst>
              <a:ext uri="{FF2B5EF4-FFF2-40B4-BE49-F238E27FC236}">
                <a16:creationId xmlns="" xmlns:a16="http://schemas.microsoft.com/office/drawing/2014/main" id="{0669EDAC-8A95-41E0-9D51-E6435692A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-1721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1">
            <a:extLst>
              <a:ext uri="{FF2B5EF4-FFF2-40B4-BE49-F238E27FC236}">
                <a16:creationId xmlns="" xmlns:a16="http://schemas.microsoft.com/office/drawing/2014/main" id="{2CF1E234-35B1-4D89-82A2-D275DDAD8848}"/>
              </a:ext>
            </a:extLst>
          </p:cNvPr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897621"/>
            <a:ext cx="792088" cy="1043547"/>
          </a:xfrm>
          <a:prstGeom prst="rect">
            <a:avLst/>
          </a:prstGeom>
        </p:spPr>
      </p:pic>
      <p:pic>
        <p:nvPicPr>
          <p:cNvPr id="5" name="Image1">
            <a:extLst>
              <a:ext uri="{FF2B5EF4-FFF2-40B4-BE49-F238E27FC236}">
                <a16:creationId xmlns="" xmlns:a16="http://schemas.microsoft.com/office/drawing/2014/main" id="{9ECB63F3-E43C-4CA5-9A93-7041778D6217}"/>
              </a:ext>
            </a:extLst>
          </p:cNvPr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645" y="2043940"/>
            <a:ext cx="574419" cy="808996"/>
          </a:xfrm>
          <a:prstGeom prst="rect">
            <a:avLst/>
          </a:prstGeom>
        </p:spPr>
      </p:pic>
      <p:pic>
        <p:nvPicPr>
          <p:cNvPr id="6" name="Image1">
            <a:extLst>
              <a:ext uri="{FF2B5EF4-FFF2-40B4-BE49-F238E27FC236}">
                <a16:creationId xmlns="" xmlns:a16="http://schemas.microsoft.com/office/drawing/2014/main" id="{B6BDF645-C8AD-41B4-8701-BD418D43E79F}"/>
              </a:ext>
            </a:extLst>
          </p:cNvPr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7934" y="404664"/>
            <a:ext cx="574419" cy="8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6562" name="Picture 2" descr="10 low-cost and free business advertising strategies | FedEx">
            <a:extLst>
              <a:ext uri="{FF2B5EF4-FFF2-40B4-BE49-F238E27FC236}">
                <a16:creationId xmlns="" xmlns:a16="http://schemas.microsoft.com/office/drawing/2014/main" id="{988F4DD3-6022-47E2-8605-C724DD5FF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onference and exhibition managers and organisers | Pay, employment, hours  &amp; equality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Technical Workshop held at FiberSensing | HBM FiberSen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6480"/>
            <a:ext cx="11917484" cy="68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 importância de fazer os outros se sentirem importantes | Jovem  Administrador">
            <a:extLst>
              <a:ext uri="{FF2B5EF4-FFF2-40B4-BE49-F238E27FC236}">
                <a16:creationId xmlns="" xmlns:a16="http://schemas.microsoft.com/office/drawing/2014/main" id="{3F14A067-D449-49B8-8759-255320D8C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84784"/>
            <a:ext cx="9144000" cy="37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2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esign and Illustration Highlights 2018 | by Concepts App | Medium">
            <a:extLst>
              <a:ext uri="{FF2B5EF4-FFF2-40B4-BE49-F238E27FC236}">
                <a16:creationId xmlns="" xmlns:a16="http://schemas.microsoft.com/office/drawing/2014/main" id="{7E5E9133-8732-4A28-84C6-9C33FD5F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20C24B-4F74-4CE5-A290-40A2E48E4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88640"/>
            <a:ext cx="648072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840CF7-510A-4F31-B6D3-CCF094D2E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3EAE9D-0251-4ED1-97D6-90EAB873FD4F}"/>
              </a:ext>
            </a:extLst>
          </p:cNvPr>
          <p:cNvSpPr txBox="1"/>
          <p:nvPr/>
        </p:nvSpPr>
        <p:spPr>
          <a:xfrm>
            <a:off x="-5261" y="908720"/>
            <a:ext cx="9144000" cy="602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Header</a:t>
            </a: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logo, and possibly the receiver (What is the name of the service ? Who is the source of the service ?)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description</a:t>
            </a: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history (How long has it been used ? Is it used in other NSIs ? What have been the incentives to develop and use this service ?), functionalities (Which problem is solved ?), architecture (Is it possible to relate to the GSBPM ?)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Conditions of using</a:t>
            </a: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Documentation and additional resources</a:t>
            </a: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link to the Catalogue (What is the channel to obtain the service ? Is a manual available ? Is there any help desk ? What is the level of technical support ? Is there any support for day to day operation ? Is there some tool/demo app to evaluate/try the service ?)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development</a:t>
            </a: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License</a:t>
            </a:r>
            <a:endParaRPr lang="pt-PT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en-GB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(Does the possibility to provide feedbacks on the service exist ? Is there a user group? Is it possible to contribute to the development of the service ?)</a:t>
            </a:r>
            <a:endParaRPr lang="pt-P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4E07A5D-6A64-4F28-8012-216CE8A08B80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4AF3D9B-EDB6-4FA3-B03F-44277A2FA50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590276"/>
            <a:ext cx="2930384" cy="38261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466AECE-9602-4187-AAAF-F7BE294FBA7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1619755"/>
            <a:ext cx="2884258" cy="382485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9938B9-AE6B-4C8D-BB62-00103E0D26E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628801"/>
            <a:ext cx="2921997" cy="381642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51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67C9D8-4A64-4A9D-80D0-46C23087353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188640"/>
            <a:ext cx="5328592" cy="63420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8EDD27C-470B-4017-9127-E754D953179B}"/>
              </a:ext>
            </a:extLst>
          </p:cNvPr>
          <p:cNvSpPr/>
          <p:nvPr/>
        </p:nvSpPr>
        <p:spPr>
          <a:xfrm>
            <a:off x="4283968" y="836712"/>
            <a:ext cx="648072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9434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B0A22D-277A-4425-914E-00CDEA1183D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" y="1074020"/>
            <a:ext cx="3907954" cy="50192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F26A00-60B6-4A5A-ADFF-1CFE185D852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050317"/>
            <a:ext cx="3907954" cy="507327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F20CB88-A98D-4C4A-9809-2F97BB8D17CD}"/>
              </a:ext>
            </a:extLst>
          </p:cNvPr>
          <p:cNvSpPr/>
          <p:nvPr/>
        </p:nvSpPr>
        <p:spPr>
          <a:xfrm>
            <a:off x="1835696" y="1484784"/>
            <a:ext cx="648072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478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 descr="Beijing Heavy Traffic Jam And Cars Editorial Photo - Image of construction,  crazy: 21372891">
            <a:extLst>
              <a:ext uri="{FF2B5EF4-FFF2-40B4-BE49-F238E27FC236}">
                <a16:creationId xmlns="" xmlns:a16="http://schemas.microsoft.com/office/drawing/2014/main" id="{971C5A8A-AB7E-4ED8-BD04-83BB9547F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47B078-E547-46FD-8CC2-8F3B34B403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0920" y="238125"/>
            <a:ext cx="4582160" cy="638175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20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3B82A6-2957-4FAE-95C1-DF527CA9C07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0135" y="2995525"/>
            <a:ext cx="5523865" cy="38392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763700-1501-4AE3-90A2-6ECEF4C9D1F0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060681" cy="356394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90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E2218F-6F5C-4593-BF9E-CD8DA0F8E4C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4999"/>
            <a:ext cx="4897755" cy="34328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113A2D-FCD5-4834-9C54-B55B1863C346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3212976"/>
            <a:ext cx="4886325" cy="34518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61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0664" name="Picture 8" descr="15 Tips for Filming and Editing Marketing Videos | WordStream">
            <a:extLst>
              <a:ext uri="{FF2B5EF4-FFF2-40B4-BE49-F238E27FC236}">
                <a16:creationId xmlns="" xmlns:a16="http://schemas.microsoft.com/office/drawing/2014/main" id="{DC212702-3B95-48F4-9910-B16C3A833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2708" name="Picture 4" descr="Purpose in Life Quiz | Greater Good">
            <a:extLst>
              <a:ext uri="{FF2B5EF4-FFF2-40B4-BE49-F238E27FC236}">
                <a16:creationId xmlns="" xmlns:a16="http://schemas.microsoft.com/office/drawing/2014/main" id="{4CB5EA4C-AF21-4A0F-998F-6CC3D057D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5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3730" name="Picture 2" descr="5 Types of Video Solutions to Showcase a New Product">
            <a:extLst>
              <a:ext uri="{FF2B5EF4-FFF2-40B4-BE49-F238E27FC236}">
                <a16:creationId xmlns="" xmlns:a16="http://schemas.microsoft.com/office/drawing/2014/main" id="{E593F235-291B-438D-9566-E2B2F2868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xplainer Video Software for Free - DIY in 5 Minutes!">
            <a:extLst>
              <a:ext uri="{FF2B5EF4-FFF2-40B4-BE49-F238E27FC236}">
                <a16:creationId xmlns="" xmlns:a16="http://schemas.microsoft.com/office/drawing/2014/main" id="{85134988-1FDD-4440-B9EA-EC067472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5780" name="Picture 4" descr="How to write a script for a video | VideoAnimace">
            <a:extLst>
              <a:ext uri="{FF2B5EF4-FFF2-40B4-BE49-F238E27FC236}">
                <a16:creationId xmlns="" xmlns:a16="http://schemas.microsoft.com/office/drawing/2014/main" id="{B6CF9CAE-7892-4A07-9984-E33F4F2B0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Video production | LinkedIn">
            <a:extLst>
              <a:ext uri="{FF2B5EF4-FFF2-40B4-BE49-F238E27FC236}">
                <a16:creationId xmlns="" xmlns:a16="http://schemas.microsoft.com/office/drawing/2014/main" id="{DA548CC7-51C4-4B21-BDAB-23162108E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20C24B-4F74-4CE5-A290-40A2E48E4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88640"/>
            <a:ext cx="648072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ar colour survey worksheets (SB3973) | Kindergarten worksheets, Teaching  resources primary, Kindergarten worksheets printable">
            <a:extLst>
              <a:ext uri="{FF2B5EF4-FFF2-40B4-BE49-F238E27FC236}">
                <a16:creationId xmlns="" xmlns:a16="http://schemas.microsoft.com/office/drawing/2014/main" id="{20FD38FC-3EB1-4BB4-99BC-5A8B13FD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64638"/>
            <a:ext cx="4608512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C925F0-B7C6-4E60-B9B9-7E4B2A1D9A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72816"/>
            <a:ext cx="9144000" cy="5063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AD264D-602C-400E-8319-A4233AAE5520}"/>
              </a:ext>
            </a:extLst>
          </p:cNvPr>
          <p:cNvSpPr txBox="1"/>
          <p:nvPr/>
        </p:nvSpPr>
        <p:spPr>
          <a:xfrm>
            <a:off x="1259632" y="1164633"/>
            <a:ext cx="741682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can be viewed in: </a:t>
            </a:r>
            <a:r>
              <a:rPr lang="en-GB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https://www.youtube.com/watch?v=zeiefI85EVo</a:t>
            </a:r>
            <a:endParaRPr lang="pt-P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76C9B752-504F-4803-92CD-5373B8220C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5C2A117-93B7-4C54-9DCE-BDD4A5A05B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167148"/>
            <a:ext cx="455228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262B97F-B393-4C41-A3C9-DD240F9828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 descr="Where to write the conclusion of your business plan?">
            <a:extLst>
              <a:ext uri="{FF2B5EF4-FFF2-40B4-BE49-F238E27FC236}">
                <a16:creationId xmlns="" xmlns:a16="http://schemas.microsoft.com/office/drawing/2014/main" id="{050C7815-6D13-47EE-9A85-36721668F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-357151"/>
            <a:ext cx="9144000" cy="72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aúde do homem: por que essa é a última preocupação deles? | Clínica  Adventista de Curitiba">
            <a:extLst>
              <a:ext uri="{FF2B5EF4-FFF2-40B4-BE49-F238E27FC236}">
                <a16:creationId xmlns="" xmlns:a16="http://schemas.microsoft.com/office/drawing/2014/main" id="{607BACFA-82E2-4400-B146-F99A2F6B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8640" y="3660"/>
            <a:ext cx="10328178" cy="687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rrows, conservation, recycle, recycling, reusable, reuse, symbol icon -  Download on Iconfinder">
            <a:extLst>
              <a:ext uri="{FF2B5EF4-FFF2-40B4-BE49-F238E27FC236}">
                <a16:creationId xmlns="" xmlns:a16="http://schemas.microsoft.com/office/drawing/2014/main" id="{3F28CFAD-0A3F-4FBD-BF32-ADA1008FF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QMS Software - Manage Communication Policy Effectively">
            <a:extLst>
              <a:ext uri="{FF2B5EF4-FFF2-40B4-BE49-F238E27FC236}">
                <a16:creationId xmlns="" xmlns:a16="http://schemas.microsoft.com/office/drawing/2014/main" id="{A96BC682-80B6-45AB-9A68-DAA2DB1A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4451" y="0"/>
            <a:ext cx="9701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22" name="Picture 2" descr="The 6 Most Common Ways to Install Garden Shed Lighting">
            <a:extLst>
              <a:ext uri="{FF2B5EF4-FFF2-40B4-BE49-F238E27FC236}">
                <a16:creationId xmlns="" xmlns:a16="http://schemas.microsoft.com/office/drawing/2014/main" id="{40C50690-4822-4964-A147-7F5F88D4F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18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22ABED-BBDD-4327-82C2-000D433C8314}"/>
              </a:ext>
            </a:extLst>
          </p:cNvPr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84994" name="Picture 2" descr="Bússola: origem, história, como funciona e curiosidades - Toda Matéria">
              <a:extLst>
                <a:ext uri="{FF2B5EF4-FFF2-40B4-BE49-F238E27FC236}">
                  <a16:creationId xmlns="" xmlns:a16="http://schemas.microsoft.com/office/drawing/2014/main" id="{F2B24666-4CD7-4AC8-A06A-BE732FA0F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" y="0"/>
              <a:ext cx="808181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Bússola: origem, história, como funciona e curiosidades - Toda Matéria">
              <a:extLst>
                <a:ext uri="{FF2B5EF4-FFF2-40B4-BE49-F238E27FC236}">
                  <a16:creationId xmlns="" xmlns:a16="http://schemas.microsoft.com/office/drawing/2014/main" id="{79098E15-643F-4DFA-AB72-D76E75A37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80312" y="0"/>
              <a:ext cx="176368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s://magviral.com/wp-content/uploads/2020/01/The-coffee-shop-new-area-for-evangelism-The-B.C.jpg">
            <a:extLst>
              <a:ext uri="{FF2B5EF4-FFF2-40B4-BE49-F238E27FC236}">
                <a16:creationId xmlns="" xmlns:a16="http://schemas.microsoft.com/office/drawing/2014/main" id="{3A6956D3-75A1-4B24-87B5-D80F10940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6018" name="Picture 2" descr="Five Questions Every Integrator Should Be Asking – rAVe [PUBS]">
            <a:extLst>
              <a:ext uri="{FF2B5EF4-FFF2-40B4-BE49-F238E27FC236}">
                <a16:creationId xmlns="" xmlns:a16="http://schemas.microsoft.com/office/drawing/2014/main" id="{5803A54E-392A-498A-BDEB-6BEFD1694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Fórmula 1: Você reconhece as linhas de chegada? +teste+">
            <a:extLst>
              <a:ext uri="{FF2B5EF4-FFF2-40B4-BE49-F238E27FC236}">
                <a16:creationId xmlns="" xmlns:a16="http://schemas.microsoft.com/office/drawing/2014/main" id="{BB268E74-AB48-42B0-BA56-76A063B5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6" name="Picture 4" descr="Como o computador de bordo calcula o consumo de combustível? | Quatro Rodas">
            <a:extLst>
              <a:ext uri="{FF2B5EF4-FFF2-40B4-BE49-F238E27FC236}">
                <a16:creationId xmlns="" xmlns:a16="http://schemas.microsoft.com/office/drawing/2014/main" id="{80D884C2-A627-481E-A45A-BB45ADFF3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4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This is What Happens if You Drive on a Flat Tire | Viking Motors">
            <a:extLst>
              <a:ext uri="{FF2B5EF4-FFF2-40B4-BE49-F238E27FC236}">
                <a16:creationId xmlns="" xmlns:a16="http://schemas.microsoft.com/office/drawing/2014/main" id="{59A9D49F-A240-4770-BECA-510F52ADD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icas para limpar o para-brisa do carro - 6 passos">
            <a:extLst>
              <a:ext uri="{FF2B5EF4-FFF2-40B4-BE49-F238E27FC236}">
                <a16:creationId xmlns="" xmlns:a16="http://schemas.microsoft.com/office/drawing/2014/main" id="{53037213-F565-4512-8A9D-C3873F60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-20369"/>
            <a:ext cx="4155005" cy="4155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Que selos deve colocar no para-brisas? - Renascença">
            <a:extLst>
              <a:ext uri="{FF2B5EF4-FFF2-40B4-BE49-F238E27FC236}">
                <a16:creationId xmlns="" xmlns:a16="http://schemas.microsoft.com/office/drawing/2014/main" id="{45DD0226-B832-4ECF-A09F-597D4865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068960"/>
            <a:ext cx="6757523" cy="3789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40" name="Picture 4" descr="7 dicas essenciais para vender seu carro rapidamente - Blog da Nakata">
            <a:extLst>
              <a:ext uri="{FF2B5EF4-FFF2-40B4-BE49-F238E27FC236}">
                <a16:creationId xmlns="" xmlns:a16="http://schemas.microsoft.com/office/drawing/2014/main" id="{A10282C7-F047-40B9-8555-977C00E77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 descr="Are Car Dealerships Passé? Not the Good Ones | WardsAuto">
            <a:extLst>
              <a:ext uri="{FF2B5EF4-FFF2-40B4-BE49-F238E27FC236}">
                <a16:creationId xmlns="" xmlns:a16="http://schemas.microsoft.com/office/drawing/2014/main" id="{2A7D0DBF-3266-4755-98DE-6562FBA8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8795D8ED-77FF-4F87-99CC-E4DEC5282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42" r="2150" b="-3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utomotive industry in Slovakia: Can its long history continue with  electromobility on the rise?">
            <a:extLst>
              <a:ext uri="{FF2B5EF4-FFF2-40B4-BE49-F238E27FC236}">
                <a16:creationId xmlns="" xmlns:a16="http://schemas.microsoft.com/office/drawing/2014/main" id="{0669EDAC-8A95-41E0-9D51-E6435692A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TA knows that slow car fast is better than fast car fast: regularcarreviews">
            <a:extLst>
              <a:ext uri="{FF2B5EF4-FFF2-40B4-BE49-F238E27FC236}">
                <a16:creationId xmlns="" xmlns:a16="http://schemas.microsoft.com/office/drawing/2014/main" id="{65A7AAD9-96C2-4182-868F-1B4A20F7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99392"/>
            <a:ext cx="695739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62" y="1052736"/>
            <a:ext cx="8450704" cy="554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B59FD5-993D-43B4-BEC3-09E2EEEC41F6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997964"/>
            <a:ext cx="7635392" cy="27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BBC88A-CF6D-4EAE-B230-A01FCF6B0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54F745-237C-455F-86EB-45BEA3ECB931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BBC88A-CF6D-4EAE-B230-A01FCF6B0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54F745-237C-455F-86EB-45BEA3ECB931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1C83D7C7-AE77-41AB-A66A-9C6ECE356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072967"/>
            <a:ext cx="6984776" cy="55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2228C60-5078-4761-B40C-D047E58AA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 bwMode="auto">
          <a:xfrm>
            <a:off x="4860032" y="3975413"/>
            <a:ext cx="3122680" cy="226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BBC88A-CF6D-4EAE-B230-A01FCF6B0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A54F745-237C-455F-86EB-45BEA3ECB931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6FA0877-5B22-481C-80D3-684705E05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828" y="1150641"/>
            <a:ext cx="7056784" cy="56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9724B0D1-5257-430E-A8A3-A727DC813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416" y="3717032"/>
            <a:ext cx="4424584" cy="24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atadrivenaid.org/wp-content/uploads/2017/09/tablet-grap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668345" cy="683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928149-025B-4FA2-991B-FFF2B1AE71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318052-DF79-4A9C-8FE6-F69CC4D66468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1653763"/>
            <a:ext cx="8388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Not all countries answered the survey despite we did two attempts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444617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Difficulty to identify the community of managers</a:t>
            </a:r>
          </a:p>
        </p:txBody>
      </p:sp>
      <p:sp>
        <p:nvSpPr>
          <p:cNvPr id="7" name="Down Arrow 6"/>
          <p:cNvSpPr/>
          <p:nvPr/>
        </p:nvSpPr>
        <p:spPr>
          <a:xfrm>
            <a:off x="3779912" y="3196033"/>
            <a:ext cx="1152128" cy="881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F815AE-A190-432D-A68B-86CFB4BC01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FED5EA7-A1C5-4E46-A68C-2C909D5CD24A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980728"/>
            <a:ext cx="838842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58,8% said that they 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</a:rPr>
              <a:t>reuse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statistical services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1628800"/>
            <a:ext cx="8388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41,2% said that they </a:t>
            </a:r>
            <a:r>
              <a:rPr lang="en-GB" sz="2800" b="1" u="sng" dirty="0">
                <a:solidFill>
                  <a:schemeClr val="tx2">
                    <a:lumMod val="75000"/>
                  </a:schemeClr>
                </a:solidFill>
              </a:rPr>
              <a:t>share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 statistical services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944" y="2692077"/>
            <a:ext cx="8388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Observing the answers of each country, and knowing their status in term of reuse and share services we conclude that: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4415075"/>
            <a:ext cx="8693224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Managers are not aware that they are sharing or reusing tools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3779912" y="3772097"/>
            <a:ext cx="1152128" cy="881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/>
          <p:cNvSpPr/>
          <p:nvPr/>
        </p:nvSpPr>
        <p:spPr>
          <a:xfrm>
            <a:off x="500708" y="5567203"/>
            <a:ext cx="8660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There are some confusion on the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concepts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of reuse or share services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A6359E-5225-459C-8CED-0C8F55DAE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C54FECC-E443-4E18-99A8-20850C938B91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50757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 the process of </a:t>
            </a:r>
            <a:r>
              <a:rPr lang="en-US" sz="2800" b="1" u="sng" dirty="0"/>
              <a:t>sharing</a:t>
            </a:r>
            <a:r>
              <a:rPr lang="en-US" sz="2800" b="1" dirty="0"/>
              <a:t> a service, what are the key reasons that you value more?</a:t>
            </a:r>
            <a:endParaRPr lang="pt-PT" sz="2800" b="1" dirty="0"/>
          </a:p>
        </p:txBody>
      </p:sp>
      <p:sp>
        <p:nvSpPr>
          <p:cNvPr id="3" name="Oval 2"/>
          <p:cNvSpPr/>
          <p:nvPr/>
        </p:nvSpPr>
        <p:spPr>
          <a:xfrm>
            <a:off x="125249" y="3005411"/>
            <a:ext cx="2160240" cy="21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47%</a:t>
            </a:r>
            <a:endParaRPr lang="pt-PT" sz="2000" dirty="0"/>
          </a:p>
        </p:txBody>
      </p:sp>
      <p:sp>
        <p:nvSpPr>
          <p:cNvPr id="11" name="Oval 10"/>
          <p:cNvSpPr/>
          <p:nvPr/>
        </p:nvSpPr>
        <p:spPr>
          <a:xfrm>
            <a:off x="3059832" y="3545411"/>
            <a:ext cx="1080000" cy="10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/>
              <a:t>24%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9752" y="285293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Quality of the service (trustiness, robustness)</a:t>
            </a:r>
            <a:endParaRPr lang="pt-PT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5317900"/>
            <a:ext cx="1763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Never tried to share a service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4377878"/>
            <a:ext cx="1318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err="1"/>
              <a:t>Increasing</a:t>
            </a:r>
            <a:r>
              <a:rPr lang="pt-PT" b="1" dirty="0"/>
              <a:t> </a:t>
            </a:r>
            <a:r>
              <a:rPr lang="pt-PT" b="1" dirty="0" err="1"/>
              <a:t>community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users</a:t>
            </a:r>
            <a:endParaRPr lang="pt-PT" b="1" dirty="0"/>
          </a:p>
        </p:txBody>
      </p:sp>
      <p:sp>
        <p:nvSpPr>
          <p:cNvPr id="15" name="Rectangle 14"/>
          <p:cNvSpPr/>
          <p:nvPr/>
        </p:nvSpPr>
        <p:spPr>
          <a:xfrm>
            <a:off x="5796136" y="2636912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Lower the burden for future developments and error correction</a:t>
            </a:r>
            <a:endParaRPr lang="pt-PT" b="1" dirty="0"/>
          </a:p>
        </p:txBody>
      </p:sp>
      <p:sp>
        <p:nvSpPr>
          <p:cNvPr id="18" name="Oval 17"/>
          <p:cNvSpPr/>
          <p:nvPr/>
        </p:nvSpPr>
        <p:spPr>
          <a:xfrm>
            <a:off x="5016920" y="3815411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600" dirty="0"/>
              <a:t>12%</a:t>
            </a:r>
          </a:p>
        </p:txBody>
      </p:sp>
      <p:sp>
        <p:nvSpPr>
          <p:cNvPr id="19" name="Oval 18"/>
          <p:cNvSpPr/>
          <p:nvPr/>
        </p:nvSpPr>
        <p:spPr>
          <a:xfrm>
            <a:off x="7956376" y="3950411"/>
            <a:ext cx="270000" cy="27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pt-PT" sz="1000" dirty="0"/>
              <a:t>6%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8304" y="4293096"/>
            <a:ext cx="1959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Other:  Allow for others to benefit from the service</a:t>
            </a:r>
            <a:endParaRPr lang="pt-PT" b="1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8D96B2A-F9C6-4B50-934C-E3549E2B488E}"/>
              </a:ext>
            </a:extLst>
          </p:cNvPr>
          <p:cNvSpPr/>
          <p:nvPr/>
        </p:nvSpPr>
        <p:spPr>
          <a:xfrm>
            <a:off x="6421016" y="3837878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600" dirty="0"/>
              <a:t>12%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780EE94-7F54-4857-AAD2-F76E3FF7D89E}"/>
              </a:ext>
            </a:extLst>
          </p:cNvPr>
          <p:cNvSpPr/>
          <p:nvPr/>
        </p:nvSpPr>
        <p:spPr>
          <a:xfrm>
            <a:off x="2598528" y="2250976"/>
            <a:ext cx="5071631" cy="388843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8B8CB2-1BD0-4D41-94F2-CEB79B593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C51B84-492B-49BB-994D-607F1C0F9731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0" grpId="0"/>
      <p:bldP spid="12" grpId="0"/>
      <p:bldP spid="13" grpId="0"/>
      <p:bldP spid="15" grpId="0"/>
      <p:bldP spid="18" grpId="0" animBg="1"/>
      <p:bldP spid="19" grpId="0" animBg="1"/>
      <p:bldP spid="17" grpId="0"/>
      <p:bldP spid="16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50757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How frequently do you face challenges when you try to </a:t>
            </a:r>
            <a:r>
              <a:rPr lang="en-US" sz="2800" b="1" u="sng" dirty="0"/>
              <a:t>share</a:t>
            </a:r>
            <a:r>
              <a:rPr lang="en-US" sz="2800" b="1" dirty="0"/>
              <a:t> services? Can you provide an example?</a:t>
            </a:r>
            <a:endParaRPr lang="pt-PT" sz="2800" b="1" dirty="0"/>
          </a:p>
        </p:txBody>
      </p:sp>
      <p:sp>
        <p:nvSpPr>
          <p:cNvPr id="3" name="Oval 2"/>
          <p:cNvSpPr/>
          <p:nvPr/>
        </p:nvSpPr>
        <p:spPr>
          <a:xfrm>
            <a:off x="2843808" y="4062646"/>
            <a:ext cx="2160240" cy="21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54%</a:t>
            </a:r>
            <a:endParaRPr lang="pt-PT" sz="2000" dirty="0"/>
          </a:p>
        </p:txBody>
      </p:sp>
      <p:sp>
        <p:nvSpPr>
          <p:cNvPr id="12" name="Rectangle 11"/>
          <p:cNvSpPr/>
          <p:nvPr/>
        </p:nvSpPr>
        <p:spPr>
          <a:xfrm>
            <a:off x="3131840" y="6300028"/>
            <a:ext cx="176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 some cases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78884" y="3977428"/>
            <a:ext cx="3657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Loading cubes into the </a:t>
            </a:r>
            <a:r>
              <a:rPr lang="en-US" dirty="0" err="1"/>
              <a:t>Sdmx</a:t>
            </a:r>
            <a:r>
              <a:rPr lang="en-US" dirty="0"/>
              <a:t> Reference infrastructure</a:t>
            </a:r>
            <a:endParaRPr lang="pt-PT" dirty="0"/>
          </a:p>
        </p:txBody>
      </p:sp>
      <p:sp>
        <p:nvSpPr>
          <p:cNvPr id="7" name="Rectangle 6"/>
          <p:cNvSpPr/>
          <p:nvPr/>
        </p:nvSpPr>
        <p:spPr>
          <a:xfrm>
            <a:off x="70998" y="4706777"/>
            <a:ext cx="2663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Different use cases need different solutions. New users use a tool in a way it was never intended to be used , etc.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4541425" y="22048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During the implementation of </a:t>
            </a:r>
            <a:r>
              <a:rPr lang="en-US" dirty="0" err="1"/>
              <a:t>Jdemetra</a:t>
            </a:r>
            <a:r>
              <a:rPr lang="en-US" dirty="0"/>
              <a:t>+ in our institution we have to face challenges regarding documentation,  plug-in the software with other pieces of internal processes and so on</a:t>
            </a:r>
            <a:endParaRPr lang="pt-PT" dirty="0"/>
          </a:p>
        </p:txBody>
      </p:sp>
      <p:sp>
        <p:nvSpPr>
          <p:cNvPr id="9" name="Rectangle 8"/>
          <p:cNvSpPr/>
          <p:nvPr/>
        </p:nvSpPr>
        <p:spPr>
          <a:xfrm>
            <a:off x="5378884" y="4900334"/>
            <a:ext cx="3801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Merging statistics and other interesting data with spatial units</a:t>
            </a:r>
            <a:endParaRPr lang="pt-PT" dirty="0"/>
          </a:p>
        </p:txBody>
      </p:sp>
      <p:sp>
        <p:nvSpPr>
          <p:cNvPr id="14" name="Rectangle 13"/>
          <p:cNvSpPr/>
          <p:nvPr/>
        </p:nvSpPr>
        <p:spPr>
          <a:xfrm>
            <a:off x="683568" y="2529770"/>
            <a:ext cx="3637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we use software packages developed by Eurostat</a:t>
            </a:r>
            <a:endParaRPr lang="pt-PT" dirty="0"/>
          </a:p>
        </p:txBody>
      </p:sp>
      <p:sp>
        <p:nvSpPr>
          <p:cNvPr id="15" name="Rectangle 14"/>
          <p:cNvSpPr/>
          <p:nvPr/>
        </p:nvSpPr>
        <p:spPr>
          <a:xfrm>
            <a:off x="102554" y="3377263"/>
            <a:ext cx="3821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Commitment from management, security demands, worries about future demands</a:t>
            </a:r>
            <a:endParaRPr lang="pt-PT" dirty="0"/>
          </a:p>
        </p:txBody>
      </p:sp>
      <p:cxnSp>
        <p:nvCxnSpPr>
          <p:cNvPr id="18" name="Straight Arrow Connector 17"/>
          <p:cNvCxnSpPr>
            <a:stCxn id="3" idx="2"/>
          </p:cNvCxnSpPr>
          <p:nvPr/>
        </p:nvCxnSpPr>
        <p:spPr>
          <a:xfrm flipH="1">
            <a:off x="2502495" y="5142646"/>
            <a:ext cx="341313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1"/>
          </p:cNvCxnSpPr>
          <p:nvPr/>
        </p:nvCxnSpPr>
        <p:spPr>
          <a:xfrm flipH="1" flipV="1">
            <a:off x="2825551" y="4062646"/>
            <a:ext cx="334617" cy="31632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0"/>
          </p:cNvCxnSpPr>
          <p:nvPr/>
        </p:nvCxnSpPr>
        <p:spPr>
          <a:xfrm flipH="1" flipV="1">
            <a:off x="3419872" y="3068960"/>
            <a:ext cx="504056" cy="99368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27984" y="3682193"/>
            <a:ext cx="467681" cy="53861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" idx="1"/>
          </p:cNvCxnSpPr>
          <p:nvPr/>
        </p:nvCxnSpPr>
        <p:spPr>
          <a:xfrm flipV="1">
            <a:off x="4895665" y="4300594"/>
            <a:ext cx="483219" cy="32316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9" idx="1"/>
          </p:cNvCxnSpPr>
          <p:nvPr/>
        </p:nvCxnSpPr>
        <p:spPr>
          <a:xfrm>
            <a:off x="5004048" y="5171598"/>
            <a:ext cx="374836" cy="5190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D0D8980-7A2C-47FC-992F-6D8F434866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CDCA166-E61D-41F0-8BCE-2BC2D65CC198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Cars driving on a road&#10;&#10;Description automatically generated with low confidence">
            <a:extLst>
              <a:ext uri="{FF2B5EF4-FFF2-40B4-BE49-F238E27FC236}">
                <a16:creationId xmlns="" xmlns:a16="http://schemas.microsoft.com/office/drawing/2014/main" id="{CFAB2BA0-55E2-4E6D-8B09-178DD249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50757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How frequently do you face challenges when you try to </a:t>
            </a:r>
            <a:r>
              <a:rPr lang="en-US" sz="2800" b="1" u="sng" dirty="0"/>
              <a:t>share</a:t>
            </a:r>
            <a:r>
              <a:rPr lang="en-US" sz="2800" b="1" dirty="0"/>
              <a:t> services?</a:t>
            </a:r>
            <a:endParaRPr lang="pt-PT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458336" y="5877272"/>
            <a:ext cx="131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Always</a:t>
            </a:r>
          </a:p>
        </p:txBody>
      </p:sp>
      <p:sp>
        <p:nvSpPr>
          <p:cNvPr id="16" name="Oval 15"/>
          <p:cNvSpPr/>
          <p:nvPr/>
        </p:nvSpPr>
        <p:spPr>
          <a:xfrm>
            <a:off x="3635896" y="4747345"/>
            <a:ext cx="963709" cy="963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/>
              <a:t>23%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2987837"/>
            <a:ext cx="3722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sharing, there is always organizational challenges. Another challenge, mainly for the </a:t>
            </a:r>
            <a:r>
              <a:rPr lang="en-US" dirty="0" err="1"/>
              <a:t>reuser</a:t>
            </a:r>
            <a:r>
              <a:rPr lang="en-US" dirty="0"/>
              <a:t>, is to comply with the standard implemented by the tool. And technical challenges (open-source...)</a:t>
            </a:r>
            <a:endParaRPr lang="pt-PT" dirty="0"/>
          </a:p>
        </p:txBody>
      </p:sp>
      <p:sp>
        <p:nvSpPr>
          <p:cNvPr id="7" name="Rectangle 6"/>
          <p:cNvSpPr/>
          <p:nvPr/>
        </p:nvSpPr>
        <p:spPr>
          <a:xfrm>
            <a:off x="4553744" y="24928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claimed uniqueness of each individual stovepipe process makes it hard to convince to use an already existing service instead of program one yourself.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292080" y="4398783"/>
            <a:ext cx="2883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Challenges in defining common data structures to describe services inputs and outputs</a:t>
            </a:r>
            <a:endParaRPr lang="pt-PT" dirty="0"/>
          </a:p>
        </p:txBody>
      </p: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 flipV="1">
            <a:off x="2992859" y="4742163"/>
            <a:ext cx="643037" cy="48703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4117751" y="3720298"/>
            <a:ext cx="528230" cy="10270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6"/>
          </p:cNvCxnSpPr>
          <p:nvPr/>
        </p:nvCxnSpPr>
        <p:spPr>
          <a:xfrm flipV="1">
            <a:off x="4599605" y="4869160"/>
            <a:ext cx="764483" cy="36004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BE353E-E667-4C8F-879C-5631E4A19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0E44B9F-A5A0-4F01-8368-ABF28AE5A26B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1510994-2238-4E0C-BF64-EF3BE8DCA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not, what is the top reason for </a:t>
            </a:r>
            <a:r>
              <a:rPr lang="en-US" sz="2800" b="1" u="sng" dirty="0"/>
              <a:t>not</a:t>
            </a:r>
            <a:r>
              <a:rPr lang="en-US" sz="2800" b="1" dirty="0"/>
              <a:t> </a:t>
            </a:r>
            <a:r>
              <a:rPr lang="en-US" sz="2800" b="1" u="sng" dirty="0"/>
              <a:t>sharing</a:t>
            </a:r>
            <a:r>
              <a:rPr lang="en-US" sz="2800" b="1" dirty="0"/>
              <a:t>? </a:t>
            </a:r>
            <a:endParaRPr lang="pt-PT" sz="2800" b="1" dirty="0"/>
          </a:p>
        </p:txBody>
      </p:sp>
      <p:sp>
        <p:nvSpPr>
          <p:cNvPr id="7" name="Oval 6"/>
          <p:cNvSpPr/>
          <p:nvPr/>
        </p:nvSpPr>
        <p:spPr>
          <a:xfrm>
            <a:off x="4255853" y="1912056"/>
            <a:ext cx="1428126" cy="1427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40%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796519" y="1988840"/>
            <a:ext cx="1655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Not available to support it or solve errors</a:t>
            </a:r>
            <a:endParaRPr lang="pt-PT" b="1" dirty="0"/>
          </a:p>
        </p:txBody>
      </p:sp>
      <p:sp>
        <p:nvSpPr>
          <p:cNvPr id="9" name="Oval 8"/>
          <p:cNvSpPr/>
          <p:nvPr/>
        </p:nvSpPr>
        <p:spPr>
          <a:xfrm>
            <a:off x="5683978" y="3874856"/>
            <a:ext cx="904245" cy="90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20%</a:t>
            </a:r>
            <a:endParaRPr lang="pt-PT" sz="2000" dirty="0"/>
          </a:p>
        </p:txBody>
      </p:sp>
      <p:sp>
        <p:nvSpPr>
          <p:cNvPr id="10" name="Rectangle 9"/>
          <p:cNvSpPr/>
          <p:nvPr/>
        </p:nvSpPr>
        <p:spPr>
          <a:xfrm>
            <a:off x="6660232" y="4005064"/>
            <a:ext cx="165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It’s not generic enough</a:t>
            </a:r>
            <a:endParaRPr lang="pt-PT" b="1" dirty="0"/>
          </a:p>
        </p:txBody>
      </p:sp>
      <p:sp>
        <p:nvSpPr>
          <p:cNvPr id="12" name="Rectangle 11"/>
          <p:cNvSpPr/>
          <p:nvPr/>
        </p:nvSpPr>
        <p:spPr>
          <a:xfrm>
            <a:off x="6156176" y="5111540"/>
            <a:ext cx="165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It’s not open source</a:t>
            </a:r>
            <a:endParaRPr lang="pt-PT" b="1" dirty="0"/>
          </a:p>
        </p:txBody>
      </p:sp>
      <p:sp>
        <p:nvSpPr>
          <p:cNvPr id="14" name="Rectangle 13"/>
          <p:cNvSpPr/>
          <p:nvPr/>
        </p:nvSpPr>
        <p:spPr>
          <a:xfrm>
            <a:off x="3585396" y="5723286"/>
            <a:ext cx="1655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Doesn’t comply with standards</a:t>
            </a:r>
            <a:endParaRPr lang="pt-PT" b="1" dirty="0"/>
          </a:p>
        </p:txBody>
      </p:sp>
      <p:sp>
        <p:nvSpPr>
          <p:cNvPr id="15" name="Oval 14"/>
          <p:cNvSpPr/>
          <p:nvPr/>
        </p:nvSpPr>
        <p:spPr>
          <a:xfrm>
            <a:off x="3031908" y="5520013"/>
            <a:ext cx="647341" cy="674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10%</a:t>
            </a:r>
            <a:endParaRPr lang="pt-PT" dirty="0"/>
          </a:p>
        </p:txBody>
      </p:sp>
      <p:sp>
        <p:nvSpPr>
          <p:cNvPr id="16" name="Rectangle 15"/>
          <p:cNvSpPr/>
          <p:nvPr/>
        </p:nvSpPr>
        <p:spPr>
          <a:xfrm>
            <a:off x="1283012" y="5934670"/>
            <a:ext cx="1655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Other: We don't produce services</a:t>
            </a:r>
            <a:endParaRPr lang="pt-PT" b="1" dirty="0"/>
          </a:p>
        </p:txBody>
      </p:sp>
      <p:sp>
        <p:nvSpPr>
          <p:cNvPr id="17" name="Oval 16"/>
          <p:cNvSpPr/>
          <p:nvPr/>
        </p:nvSpPr>
        <p:spPr>
          <a:xfrm>
            <a:off x="1691680" y="2784069"/>
            <a:ext cx="2160240" cy="21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58,8%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7584" y="2420888"/>
            <a:ext cx="1763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Don’t share</a:t>
            </a:r>
          </a:p>
        </p:txBody>
      </p:sp>
      <p:cxnSp>
        <p:nvCxnSpPr>
          <p:cNvPr id="19" name="Straight Arrow Connector 18"/>
          <p:cNvCxnSpPr>
            <a:stCxn id="17" idx="7"/>
            <a:endCxn id="7" idx="2"/>
          </p:cNvCxnSpPr>
          <p:nvPr/>
        </p:nvCxnSpPr>
        <p:spPr>
          <a:xfrm flipV="1">
            <a:off x="3535560" y="2626040"/>
            <a:ext cx="720293" cy="47435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842545" y="3864069"/>
            <a:ext cx="1459058" cy="123308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6"/>
            <a:endCxn id="9" idx="2"/>
          </p:cNvCxnSpPr>
          <p:nvPr/>
        </p:nvCxnSpPr>
        <p:spPr>
          <a:xfrm>
            <a:off x="3851920" y="3864069"/>
            <a:ext cx="1832058" cy="46286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2783045" y="4944069"/>
            <a:ext cx="572534" cy="57594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08016" y="4797152"/>
            <a:ext cx="859728" cy="93610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20072" y="4869160"/>
            <a:ext cx="904245" cy="904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20%</a:t>
            </a:r>
            <a:endParaRPr lang="pt-PT" sz="2000" dirty="0"/>
          </a:p>
        </p:txBody>
      </p:sp>
      <p:sp>
        <p:nvSpPr>
          <p:cNvPr id="26" name="Oval 25"/>
          <p:cNvSpPr/>
          <p:nvPr/>
        </p:nvSpPr>
        <p:spPr>
          <a:xfrm>
            <a:off x="972331" y="5520014"/>
            <a:ext cx="647341" cy="6749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10%</a:t>
            </a:r>
            <a:endParaRPr lang="pt-PT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9158440-B83E-4BB4-85A8-B90EE69F07E6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0838" y="5085963"/>
            <a:ext cx="2952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prstClr val="white"/>
                </a:solidFill>
              </a:rPr>
              <a:t>%</a:t>
            </a: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80EE94-7F54-4857-AAD2-F76E3FF7D89E}"/>
              </a:ext>
            </a:extLst>
          </p:cNvPr>
          <p:cNvSpPr/>
          <p:nvPr/>
        </p:nvSpPr>
        <p:spPr>
          <a:xfrm>
            <a:off x="2938812" y="3789040"/>
            <a:ext cx="5521619" cy="301156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2" grpId="0"/>
      <p:bldP spid="14" grpId="0"/>
      <p:bldP spid="15" grpId="0" animBg="1"/>
      <p:bldP spid="16" grpId="0"/>
      <p:bldP spid="24" grpId="0" animBg="1"/>
      <p:bldP spid="26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50757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not, what is the top reason for not </a:t>
            </a:r>
            <a:r>
              <a:rPr lang="en-US" sz="2800" b="1" u="sng" dirty="0"/>
              <a:t>sharing</a:t>
            </a:r>
            <a:r>
              <a:rPr lang="en-US" sz="2800" b="1" dirty="0"/>
              <a:t>? </a:t>
            </a:r>
            <a:endParaRPr lang="pt-PT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3489" y="2348880"/>
            <a:ext cx="6959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Doesn’t meet the required level of quality for external 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3489" y="3501008"/>
            <a:ext cx="6671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Architectural requirements</a:t>
            </a:r>
          </a:p>
        </p:txBody>
      </p:sp>
      <p:sp>
        <p:nvSpPr>
          <p:cNvPr id="9" name="Multiply 8"/>
          <p:cNvSpPr/>
          <p:nvPr/>
        </p:nvSpPr>
        <p:spPr>
          <a:xfrm>
            <a:off x="971600" y="2348880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ultiply 9"/>
          <p:cNvSpPr/>
          <p:nvPr/>
        </p:nvSpPr>
        <p:spPr>
          <a:xfrm>
            <a:off x="971600" y="3477005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793489" y="4437112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No adequate documentation to accompany it</a:t>
            </a:r>
          </a:p>
        </p:txBody>
      </p:sp>
      <p:sp>
        <p:nvSpPr>
          <p:cNvPr id="12" name="Multiply 11"/>
          <p:cNvSpPr/>
          <p:nvPr/>
        </p:nvSpPr>
        <p:spPr>
          <a:xfrm>
            <a:off x="971600" y="4389106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793489" y="5354052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Lack interest of others</a:t>
            </a:r>
          </a:p>
        </p:txBody>
      </p:sp>
      <p:sp>
        <p:nvSpPr>
          <p:cNvPr id="14" name="Multiply 13"/>
          <p:cNvSpPr/>
          <p:nvPr/>
        </p:nvSpPr>
        <p:spPr>
          <a:xfrm>
            <a:off x="971600" y="5301208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978D3C6-7B10-4EB8-AB0F-DBDBD0B95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6C96707-BC31-480D-BB41-BC2DCAD87D80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50757"/>
            <a:ext cx="91440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 the process of </a:t>
            </a:r>
            <a:r>
              <a:rPr lang="en-US" sz="2800" b="1" u="sng" dirty="0"/>
              <a:t>reusing</a:t>
            </a:r>
            <a:r>
              <a:rPr lang="en-US" sz="2800" b="1" dirty="0"/>
              <a:t> a service, what is the characteristic that you value more</a:t>
            </a:r>
            <a:r>
              <a:rPr lang="en-US" sz="2800" b="1" dirty="0" smtClean="0"/>
              <a:t>?</a:t>
            </a:r>
            <a:endParaRPr lang="pt-PT" sz="2800" b="1" dirty="0"/>
          </a:p>
        </p:txBody>
      </p:sp>
      <p:sp>
        <p:nvSpPr>
          <p:cNvPr id="3" name="Oval 2"/>
          <p:cNvSpPr/>
          <p:nvPr/>
        </p:nvSpPr>
        <p:spPr>
          <a:xfrm>
            <a:off x="125249" y="3005411"/>
            <a:ext cx="2160240" cy="21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41%</a:t>
            </a:r>
            <a:endParaRPr lang="pt-PT" sz="2000" dirty="0"/>
          </a:p>
        </p:txBody>
      </p:sp>
      <p:sp>
        <p:nvSpPr>
          <p:cNvPr id="11" name="Oval 10"/>
          <p:cNvSpPr/>
          <p:nvPr/>
        </p:nvSpPr>
        <p:spPr>
          <a:xfrm>
            <a:off x="3059832" y="3545411"/>
            <a:ext cx="1080000" cy="108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/>
              <a:t>24%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2024" y="2926685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Cost of implementation</a:t>
            </a:r>
            <a:endParaRPr lang="pt-PT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5317900"/>
            <a:ext cx="1763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Adherence to standards</a:t>
            </a:r>
          </a:p>
        </p:txBody>
      </p:sp>
      <p:sp>
        <p:nvSpPr>
          <p:cNvPr id="14" name="Oval 13"/>
          <p:cNvSpPr/>
          <p:nvPr/>
        </p:nvSpPr>
        <p:spPr>
          <a:xfrm>
            <a:off x="6408264" y="3815411"/>
            <a:ext cx="540000" cy="54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400" dirty="0"/>
              <a:t>12%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4377878"/>
            <a:ext cx="1318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Impact and size of the service</a:t>
            </a:r>
            <a:endParaRPr lang="pt-PT" b="1" dirty="0"/>
          </a:p>
        </p:txBody>
      </p:sp>
      <p:sp>
        <p:nvSpPr>
          <p:cNvPr id="15" name="Rectangle 14"/>
          <p:cNvSpPr/>
          <p:nvPr/>
        </p:nvSpPr>
        <p:spPr>
          <a:xfrm>
            <a:off x="5652120" y="2924944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Never tried to reuse shared services</a:t>
            </a:r>
            <a:endParaRPr lang="pt-PT" b="1" dirty="0"/>
          </a:p>
        </p:txBody>
      </p:sp>
      <p:sp>
        <p:nvSpPr>
          <p:cNvPr id="18" name="Oval 17"/>
          <p:cNvSpPr/>
          <p:nvPr/>
        </p:nvSpPr>
        <p:spPr>
          <a:xfrm>
            <a:off x="5016920" y="3815411"/>
            <a:ext cx="540000" cy="54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600" dirty="0"/>
              <a:t>12%</a:t>
            </a:r>
          </a:p>
        </p:txBody>
      </p:sp>
      <p:sp>
        <p:nvSpPr>
          <p:cNvPr id="19" name="Oval 18"/>
          <p:cNvSpPr/>
          <p:nvPr/>
        </p:nvSpPr>
        <p:spPr>
          <a:xfrm>
            <a:off x="7956376" y="3950411"/>
            <a:ext cx="270000" cy="27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100" dirty="0"/>
              <a:t>6%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4288" y="4293096"/>
            <a:ext cx="195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Community of users</a:t>
            </a:r>
            <a:endParaRPr lang="pt-PT" b="1" dirty="0"/>
          </a:p>
        </p:txBody>
      </p:sp>
      <p:sp>
        <p:nvSpPr>
          <p:cNvPr id="16" name="Oval 15"/>
          <p:cNvSpPr/>
          <p:nvPr/>
        </p:nvSpPr>
        <p:spPr>
          <a:xfrm>
            <a:off x="7884368" y="5324561"/>
            <a:ext cx="270000" cy="27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PT" sz="1050" dirty="0"/>
              <a:t>6%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2280" y="5667246"/>
            <a:ext cx="1959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Other (Impact, best value for money)</a:t>
            </a:r>
            <a:endParaRPr lang="pt-PT" b="1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917D28E-D63C-4FF0-8E4A-C632F109BDDD}"/>
              </a:ext>
            </a:extLst>
          </p:cNvPr>
          <p:cNvSpPr/>
          <p:nvPr/>
        </p:nvSpPr>
        <p:spPr>
          <a:xfrm>
            <a:off x="4116" y="2348880"/>
            <a:ext cx="2623667" cy="388843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D417AC1-6EEB-4E54-9E58-4F891629E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C804712-8333-4011-B937-5F0CC5D15B76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0" grpId="0"/>
      <p:bldP spid="12" grpId="0"/>
      <p:bldP spid="14" grpId="0" animBg="1"/>
      <p:bldP spid="13" grpId="0"/>
      <p:bldP spid="15" grpId="0"/>
      <p:bldP spid="18" grpId="0" animBg="1"/>
      <p:bldP spid="19" grpId="0" animBg="1"/>
      <p:bldP spid="17" grpId="0"/>
      <p:bldP spid="16" grpId="0" animBg="1"/>
      <p:bldP spid="20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534B1C1-777F-4CE2-8DE4-AD44D95FE2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918051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no, what are the main factors that </a:t>
            </a:r>
            <a:r>
              <a:rPr lang="en-US" sz="2800" b="1" u="sng" dirty="0"/>
              <a:t>blocks</a:t>
            </a:r>
            <a:r>
              <a:rPr lang="en-US" sz="2800" b="1" dirty="0"/>
              <a:t> you from </a:t>
            </a:r>
            <a:r>
              <a:rPr lang="en-US" sz="2800" b="1" u="sng" dirty="0"/>
              <a:t>reuse</a:t>
            </a:r>
            <a:r>
              <a:rPr lang="en-US" sz="2800" b="1" dirty="0"/>
              <a:t> a shared service?</a:t>
            </a:r>
            <a:endParaRPr lang="pt-PT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9903" y="2483604"/>
            <a:ext cx="176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Don’t reuse</a:t>
            </a:r>
          </a:p>
        </p:txBody>
      </p:sp>
      <p:sp>
        <p:nvSpPr>
          <p:cNvPr id="8" name="Oval 7"/>
          <p:cNvSpPr/>
          <p:nvPr/>
        </p:nvSpPr>
        <p:spPr>
          <a:xfrm>
            <a:off x="1475656" y="2543927"/>
            <a:ext cx="1980291" cy="198007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41,2%</a:t>
            </a:r>
            <a:endParaRPr lang="pt-PT" sz="2400" b="1" dirty="0"/>
          </a:p>
        </p:txBody>
      </p:sp>
      <p:sp>
        <p:nvSpPr>
          <p:cNvPr id="9" name="Oval 8"/>
          <p:cNvSpPr/>
          <p:nvPr/>
        </p:nvSpPr>
        <p:spPr>
          <a:xfrm>
            <a:off x="4046580" y="2278613"/>
            <a:ext cx="1080240" cy="10801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28,5%</a:t>
            </a:r>
            <a:endParaRPr lang="pt-PT" dirty="0"/>
          </a:p>
        </p:txBody>
      </p:sp>
      <p:sp>
        <p:nvSpPr>
          <p:cNvPr id="10" name="Rectangle 9"/>
          <p:cNvSpPr/>
          <p:nvPr/>
        </p:nvSpPr>
        <p:spPr>
          <a:xfrm>
            <a:off x="5270716" y="2360267"/>
            <a:ext cx="4197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Infrastructural differences make it complex or impossible</a:t>
            </a:r>
            <a:endParaRPr lang="pt-PT" b="1" dirty="0"/>
          </a:p>
        </p:txBody>
      </p:sp>
      <p:cxnSp>
        <p:nvCxnSpPr>
          <p:cNvPr id="11" name="Straight Arrow Connector 10"/>
          <p:cNvCxnSpPr>
            <a:stCxn id="8" idx="7"/>
            <a:endCxn id="9" idx="2"/>
          </p:cNvCxnSpPr>
          <p:nvPr/>
        </p:nvCxnSpPr>
        <p:spPr>
          <a:xfrm flipV="1">
            <a:off x="3165940" y="2818673"/>
            <a:ext cx="880640" cy="15229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98708" y="3779748"/>
            <a:ext cx="4197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Low awareness to the available services</a:t>
            </a:r>
            <a:endParaRPr lang="pt-PT" b="1" dirty="0"/>
          </a:p>
        </p:txBody>
      </p:sp>
      <p:cxnSp>
        <p:nvCxnSpPr>
          <p:cNvPr id="14" name="Straight Arrow Connector 13"/>
          <p:cNvCxnSpPr>
            <a:stCxn id="8" idx="6"/>
            <a:endCxn id="30" idx="2"/>
          </p:cNvCxnSpPr>
          <p:nvPr/>
        </p:nvCxnSpPr>
        <p:spPr>
          <a:xfrm>
            <a:off x="3455947" y="3533963"/>
            <a:ext cx="590633" cy="435097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550636" y="4593844"/>
            <a:ext cx="885460" cy="92325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14,3%</a:t>
            </a:r>
            <a:endParaRPr lang="pt-PT" sz="1400" dirty="0"/>
          </a:p>
        </p:txBody>
      </p:sp>
      <p:sp>
        <p:nvSpPr>
          <p:cNvPr id="16" name="Rectangle 15"/>
          <p:cNvSpPr/>
          <p:nvPr/>
        </p:nvSpPr>
        <p:spPr>
          <a:xfrm>
            <a:off x="5486740" y="4726885"/>
            <a:ext cx="4197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Lack of internal knowledge about the target service</a:t>
            </a:r>
            <a:endParaRPr lang="pt-PT" b="1" dirty="0"/>
          </a:p>
        </p:txBody>
      </p:sp>
      <p:cxnSp>
        <p:nvCxnSpPr>
          <p:cNvPr id="17" name="Straight Arrow Connector 16"/>
          <p:cNvCxnSpPr>
            <a:stCxn id="8" idx="5"/>
            <a:endCxn id="15" idx="2"/>
          </p:cNvCxnSpPr>
          <p:nvPr/>
        </p:nvCxnSpPr>
        <p:spPr>
          <a:xfrm>
            <a:off x="3165940" y="4234023"/>
            <a:ext cx="1384696" cy="821451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3"/>
            <a:endCxn id="38" idx="7"/>
          </p:cNvCxnSpPr>
          <p:nvPr/>
        </p:nvCxnSpPr>
        <p:spPr>
          <a:xfrm flipH="1">
            <a:off x="1358328" y="4234023"/>
            <a:ext cx="407335" cy="317976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36512" y="5344664"/>
            <a:ext cx="471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Other (Several: Differences in requirements,  Lack of internal knowledge about the target services; </a:t>
            </a:r>
            <a:r>
              <a:rPr lang="en-US" b="1" dirty="0" err="1"/>
              <a:t>Infraestructural</a:t>
            </a:r>
            <a:r>
              <a:rPr lang="en-US" b="1" dirty="0"/>
              <a:t> differences make it complex or impossible; Fear that support/error solving maybe not guaranteed in the future )</a:t>
            </a:r>
            <a:endParaRPr lang="pt-PT" b="1" dirty="0"/>
          </a:p>
        </p:txBody>
      </p:sp>
      <p:sp>
        <p:nvSpPr>
          <p:cNvPr id="22" name="Rectangle 21"/>
          <p:cNvSpPr/>
          <p:nvPr/>
        </p:nvSpPr>
        <p:spPr>
          <a:xfrm>
            <a:off x="5580112" y="5746030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Fear that support/error solving maybe not guaranteed in the future</a:t>
            </a:r>
            <a:endParaRPr lang="pt-PT" b="1" dirty="0"/>
          </a:p>
        </p:txBody>
      </p:sp>
      <p:cxnSp>
        <p:nvCxnSpPr>
          <p:cNvPr id="23" name="Straight Arrow Connector 22"/>
          <p:cNvCxnSpPr>
            <a:stCxn id="8" idx="5"/>
            <a:endCxn id="35" idx="1"/>
          </p:cNvCxnSpPr>
          <p:nvPr/>
        </p:nvCxnSpPr>
        <p:spPr>
          <a:xfrm>
            <a:off x="3165940" y="4234023"/>
            <a:ext cx="1529179" cy="1575278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46580" y="3429000"/>
            <a:ext cx="1080240" cy="10801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28,5%</a:t>
            </a:r>
            <a:endParaRPr lang="pt-PT" dirty="0"/>
          </a:p>
        </p:txBody>
      </p:sp>
      <p:sp>
        <p:nvSpPr>
          <p:cNvPr id="35" name="Oval 34"/>
          <p:cNvSpPr/>
          <p:nvPr/>
        </p:nvSpPr>
        <p:spPr>
          <a:xfrm>
            <a:off x="4565446" y="5674093"/>
            <a:ext cx="885460" cy="92325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14,3%</a:t>
            </a:r>
            <a:endParaRPr lang="pt-PT" sz="1400" dirty="0"/>
          </a:p>
        </p:txBody>
      </p:sp>
      <p:sp>
        <p:nvSpPr>
          <p:cNvPr id="38" name="Oval 37"/>
          <p:cNvSpPr/>
          <p:nvPr/>
        </p:nvSpPr>
        <p:spPr>
          <a:xfrm>
            <a:off x="602541" y="4416791"/>
            <a:ext cx="885460" cy="92325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14,3%</a:t>
            </a:r>
            <a:endParaRPr lang="pt-PT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C816D05-A805-4CF4-B571-C8400F30D6E9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917D28E-D63C-4FF0-8E4A-C632F109BDDD}"/>
              </a:ext>
            </a:extLst>
          </p:cNvPr>
          <p:cNvSpPr/>
          <p:nvPr/>
        </p:nvSpPr>
        <p:spPr>
          <a:xfrm>
            <a:off x="5259463" y="3533962"/>
            <a:ext cx="3830809" cy="226546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5" grpId="0" animBg="1"/>
      <p:bldP spid="16" grpId="0"/>
      <p:bldP spid="20" grpId="0"/>
      <p:bldP spid="22" grpId="0"/>
      <p:bldP spid="30" grpId="0" animBg="1"/>
      <p:bldP spid="35" grpId="0" animBg="1"/>
      <p:bldP spid="38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F2409EF-4FD2-4F3E-ADBA-D0C0C6B97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925252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no, what are the main factors that </a:t>
            </a:r>
            <a:r>
              <a:rPr lang="en-US" sz="2800" b="1" u="sng" dirty="0"/>
              <a:t>blocks</a:t>
            </a:r>
            <a:r>
              <a:rPr lang="en-US" sz="2800" b="1" dirty="0"/>
              <a:t> you from reuse a </a:t>
            </a:r>
            <a:r>
              <a:rPr lang="en-US" sz="2800" b="1" u="sng" dirty="0"/>
              <a:t>shared</a:t>
            </a:r>
            <a:r>
              <a:rPr lang="en-US" sz="2800" b="1" dirty="0"/>
              <a:t> service?</a:t>
            </a:r>
            <a:endParaRPr lang="pt-PT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3489" y="2348880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Preference of a customized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3489" y="3164971"/>
            <a:ext cx="6671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Cultural differences</a:t>
            </a:r>
            <a:endParaRPr lang="en-US" sz="2800" b="1" dirty="0"/>
          </a:p>
        </p:txBody>
      </p:sp>
      <p:sp>
        <p:nvSpPr>
          <p:cNvPr id="9" name="Multiply 8"/>
          <p:cNvSpPr/>
          <p:nvPr/>
        </p:nvSpPr>
        <p:spPr>
          <a:xfrm>
            <a:off x="971600" y="2348880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ultiply 9"/>
          <p:cNvSpPr/>
          <p:nvPr/>
        </p:nvSpPr>
        <p:spPr>
          <a:xfrm>
            <a:off x="971600" y="3140968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793489" y="3957059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Internal policies</a:t>
            </a:r>
          </a:p>
        </p:txBody>
      </p:sp>
      <p:sp>
        <p:nvSpPr>
          <p:cNvPr id="12" name="Multiply 11"/>
          <p:cNvSpPr/>
          <p:nvPr/>
        </p:nvSpPr>
        <p:spPr>
          <a:xfrm>
            <a:off x="971600" y="3909053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793489" y="4725144"/>
            <a:ext cx="6959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Distance and lack of interaction between service developers and your reuse team</a:t>
            </a:r>
          </a:p>
        </p:txBody>
      </p:sp>
      <p:sp>
        <p:nvSpPr>
          <p:cNvPr id="14" name="Multiply 13"/>
          <p:cNvSpPr/>
          <p:nvPr/>
        </p:nvSpPr>
        <p:spPr>
          <a:xfrm>
            <a:off x="971600" y="4941168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1793489" y="5877272"/>
            <a:ext cx="6959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Poor communication/documentation on how to reuse the service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971600" y="6021288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B4FB55E-0629-4C5C-BD8B-1D8EE0BA17F5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4727C51-A3A8-42EB-9DDD-6D1920C5E3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52736"/>
            <a:ext cx="91440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yes, what are the main factors that made you </a:t>
            </a:r>
            <a:r>
              <a:rPr lang="en-US" sz="2800" b="1" u="sng" dirty="0"/>
              <a:t>reuse</a:t>
            </a:r>
            <a:r>
              <a:rPr lang="en-US" sz="2800" b="1" dirty="0"/>
              <a:t> that service?</a:t>
            </a:r>
            <a:endParaRPr lang="pt-PT" sz="2800" b="1" dirty="0"/>
          </a:p>
        </p:txBody>
      </p:sp>
      <p:sp>
        <p:nvSpPr>
          <p:cNvPr id="6" name="Oval 5"/>
          <p:cNvSpPr/>
          <p:nvPr/>
        </p:nvSpPr>
        <p:spPr>
          <a:xfrm>
            <a:off x="5130319" y="2492896"/>
            <a:ext cx="2160240" cy="216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58,2%</a:t>
            </a:r>
            <a:endParaRPr lang="pt-PT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56176" y="242088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Reuse</a:t>
            </a:r>
            <a:endParaRPr lang="pt-PT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433662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Compliance with standards</a:t>
            </a:r>
            <a:endParaRPr lang="pt-PT" b="1" dirty="0"/>
          </a:p>
        </p:txBody>
      </p:sp>
      <p:cxnSp>
        <p:nvCxnSpPr>
          <p:cNvPr id="9" name="Straight Arrow Connector 8"/>
          <p:cNvCxnSpPr>
            <a:stCxn id="6" idx="1"/>
            <a:endCxn id="10" idx="6"/>
          </p:cNvCxnSpPr>
          <p:nvPr/>
        </p:nvCxnSpPr>
        <p:spPr>
          <a:xfrm flipH="1">
            <a:off x="2843808" y="2809221"/>
            <a:ext cx="2602871" cy="31322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572310" y="2204864"/>
            <a:ext cx="1271498" cy="127135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40%</a:t>
            </a:r>
            <a:endParaRPr lang="pt-PT" sz="2000" dirty="0"/>
          </a:p>
        </p:txBody>
      </p:sp>
      <p:sp>
        <p:nvSpPr>
          <p:cNvPr id="11" name="Oval 10"/>
          <p:cNvSpPr/>
          <p:nvPr/>
        </p:nvSpPr>
        <p:spPr>
          <a:xfrm>
            <a:off x="1691680" y="3645144"/>
            <a:ext cx="1080120" cy="108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30%</a:t>
            </a:r>
            <a:endParaRPr lang="pt-PT" sz="2000" dirty="0"/>
          </a:p>
        </p:txBody>
      </p:sp>
      <p:sp>
        <p:nvSpPr>
          <p:cNvPr id="12" name="Rectangle 11"/>
          <p:cNvSpPr/>
          <p:nvPr/>
        </p:nvSpPr>
        <p:spPr>
          <a:xfrm>
            <a:off x="42390" y="3668831"/>
            <a:ext cx="1721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Good documentation and examples for reuse</a:t>
            </a:r>
            <a:endParaRPr lang="pt-PT" b="1" dirty="0"/>
          </a:p>
        </p:txBody>
      </p:sp>
      <p:cxnSp>
        <p:nvCxnSpPr>
          <p:cNvPr id="13" name="Straight Arrow Connector 12"/>
          <p:cNvCxnSpPr>
            <a:stCxn id="6" idx="2"/>
            <a:endCxn id="11" idx="6"/>
          </p:cNvCxnSpPr>
          <p:nvPr/>
        </p:nvCxnSpPr>
        <p:spPr>
          <a:xfrm flipH="1">
            <a:off x="2771800" y="3572896"/>
            <a:ext cx="2358519" cy="612248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380684" y="4956866"/>
            <a:ext cx="823164" cy="7942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10%</a:t>
            </a:r>
            <a:endParaRPr lang="pt-PT" sz="1400" dirty="0"/>
          </a:p>
        </p:txBody>
      </p:sp>
      <p:cxnSp>
        <p:nvCxnSpPr>
          <p:cNvPr id="15" name="Straight Arrow Connector 14"/>
          <p:cNvCxnSpPr>
            <a:stCxn id="6" idx="3"/>
            <a:endCxn id="14" idx="7"/>
          </p:cNvCxnSpPr>
          <p:nvPr/>
        </p:nvCxnSpPr>
        <p:spPr>
          <a:xfrm flipH="1">
            <a:off x="3083298" y="4336571"/>
            <a:ext cx="2363381" cy="736609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7584" y="5235718"/>
            <a:ext cx="1721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Low cost/resources</a:t>
            </a:r>
            <a:endParaRPr lang="pt-PT" b="1" dirty="0"/>
          </a:p>
        </p:txBody>
      </p:sp>
      <p:cxnSp>
        <p:nvCxnSpPr>
          <p:cNvPr id="18" name="Straight Arrow Connector 17"/>
          <p:cNvCxnSpPr>
            <a:stCxn id="6" idx="4"/>
            <a:endCxn id="27" idx="7"/>
          </p:cNvCxnSpPr>
          <p:nvPr/>
        </p:nvCxnSpPr>
        <p:spPr>
          <a:xfrm flipH="1">
            <a:off x="5043052" y="4652896"/>
            <a:ext cx="1167387" cy="844412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19872" y="6167045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Trust in the service development and support</a:t>
            </a:r>
            <a:endParaRPr lang="pt-PT" b="1" dirty="0"/>
          </a:p>
        </p:txBody>
      </p:sp>
      <p:cxnSp>
        <p:nvCxnSpPr>
          <p:cNvPr id="21" name="Straight Arrow Connector 20"/>
          <p:cNvCxnSpPr>
            <a:stCxn id="6" idx="4"/>
            <a:endCxn id="28" idx="1"/>
          </p:cNvCxnSpPr>
          <p:nvPr/>
        </p:nvCxnSpPr>
        <p:spPr>
          <a:xfrm>
            <a:off x="6210439" y="4652896"/>
            <a:ext cx="950849" cy="969805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372200" y="630002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Large community of users</a:t>
            </a:r>
            <a:endParaRPr lang="pt-PT" b="1" dirty="0"/>
          </a:p>
        </p:txBody>
      </p:sp>
      <p:sp>
        <p:nvSpPr>
          <p:cNvPr id="27" name="Oval 26"/>
          <p:cNvSpPr/>
          <p:nvPr/>
        </p:nvSpPr>
        <p:spPr>
          <a:xfrm>
            <a:off x="4340438" y="5380994"/>
            <a:ext cx="823164" cy="7942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10%</a:t>
            </a:r>
            <a:endParaRPr lang="pt-PT" sz="1400" dirty="0"/>
          </a:p>
        </p:txBody>
      </p:sp>
      <p:sp>
        <p:nvSpPr>
          <p:cNvPr id="28" name="Oval 27"/>
          <p:cNvSpPr/>
          <p:nvPr/>
        </p:nvSpPr>
        <p:spPr>
          <a:xfrm>
            <a:off x="7040738" y="5506387"/>
            <a:ext cx="823164" cy="79424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10%</a:t>
            </a:r>
            <a:endParaRPr lang="pt-PT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60D846F-3291-43EC-84FA-BF343AE172E7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917D28E-D63C-4FF0-8E4A-C632F109BDDD}"/>
              </a:ext>
            </a:extLst>
          </p:cNvPr>
          <p:cNvSpPr/>
          <p:nvPr/>
        </p:nvSpPr>
        <p:spPr>
          <a:xfrm>
            <a:off x="35497" y="1982986"/>
            <a:ext cx="2880320" cy="168584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80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  <p:bldP spid="14" grpId="0" animBg="1"/>
      <p:bldP spid="16" grpId="0"/>
      <p:bldP spid="19" grpId="0"/>
      <p:bldP spid="22" grpId="0"/>
      <p:bldP spid="27" grpId="0" animBg="1"/>
      <p:bldP spid="28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E6D1413-04F2-47AC-AFCE-8CB5C0B44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3489" y="2358012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Ready to use 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3489" y="3240110"/>
            <a:ext cx="6671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Technical qualities of the service</a:t>
            </a:r>
          </a:p>
        </p:txBody>
      </p:sp>
      <p:sp>
        <p:nvSpPr>
          <p:cNvPr id="9" name="Multiply 8"/>
          <p:cNvSpPr/>
          <p:nvPr/>
        </p:nvSpPr>
        <p:spPr>
          <a:xfrm>
            <a:off x="971600" y="2348880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ultiply 9"/>
          <p:cNvSpPr/>
          <p:nvPr/>
        </p:nvSpPr>
        <p:spPr>
          <a:xfrm>
            <a:off x="971600" y="3140968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1793489" y="4122208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Organization endorsement of the service</a:t>
            </a:r>
          </a:p>
        </p:txBody>
      </p:sp>
      <p:sp>
        <p:nvSpPr>
          <p:cNvPr id="12" name="Multiply 11"/>
          <p:cNvSpPr/>
          <p:nvPr/>
        </p:nvSpPr>
        <p:spPr>
          <a:xfrm>
            <a:off x="971600" y="4013041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1793489" y="5004306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Similitude with your own services/solutions</a:t>
            </a:r>
          </a:p>
        </p:txBody>
      </p:sp>
      <p:sp>
        <p:nvSpPr>
          <p:cNvPr id="14" name="Multiply 13"/>
          <p:cNvSpPr/>
          <p:nvPr/>
        </p:nvSpPr>
        <p:spPr>
          <a:xfrm>
            <a:off x="971600" y="4885114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4"/>
          <p:cNvSpPr/>
          <p:nvPr/>
        </p:nvSpPr>
        <p:spPr>
          <a:xfrm>
            <a:off x="1793489" y="5886404"/>
            <a:ext cx="695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Existence of support team for the service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971600" y="5757186"/>
            <a:ext cx="576064" cy="57606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0" y="1124744"/>
            <a:ext cx="91440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If yes, what are the main factors that made you </a:t>
            </a:r>
            <a:r>
              <a:rPr lang="en-US" sz="2800" b="1" u="sng" dirty="0"/>
              <a:t>reuse</a:t>
            </a:r>
            <a:r>
              <a:rPr lang="en-US" sz="2800" b="1" dirty="0"/>
              <a:t> that service?</a:t>
            </a:r>
            <a:endParaRPr lang="pt-PT" sz="28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DE9496C-87AA-4DF8-9516-9E317EEF983C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1052736"/>
            <a:ext cx="838842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Some conclusions: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9632" y="1844824"/>
            <a:ext cx="7748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50% don’t share services because they are not generic enough, not open source or don’t comply with standards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9632" y="3789040"/>
            <a:ext cx="7748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40% reuse services because they are compliance with standards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5752" y="5212357"/>
            <a:ext cx="7748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43% don’t reuse services because they don’t know much about them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E628AB-AB0A-4263-89B0-8221F5A85B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7DA496E-7D28-4D88-AF37-36A0827E96CA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Lack of awareness of Help to Buy ISA | Mortgage Introducer">
            <a:extLst>
              <a:ext uri="{FF2B5EF4-FFF2-40B4-BE49-F238E27FC236}">
                <a16:creationId xmlns="" xmlns:a16="http://schemas.microsoft.com/office/drawing/2014/main" id="{2FE5BA4A-F5C2-402F-AA24-6DE95AEE8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roforma-increased-costs - PlannersWeb">
            <a:extLst>
              <a:ext uri="{FF2B5EF4-FFF2-40B4-BE49-F238E27FC236}">
                <a16:creationId xmlns="" xmlns:a16="http://schemas.microsoft.com/office/drawing/2014/main" id="{25528A9C-4F9E-44E6-B326-E7375327C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utsource Software Maintenance and Support Services - FWS">
            <a:extLst>
              <a:ext uri="{FF2B5EF4-FFF2-40B4-BE49-F238E27FC236}">
                <a16:creationId xmlns="" xmlns:a16="http://schemas.microsoft.com/office/drawing/2014/main" id="{AD3FE3C4-D1B3-4C90-BE0B-849B8BAAC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6856288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nder | Encontros, Amigos &amp; Conhecer Pessoas">
            <a:extLst>
              <a:ext uri="{FF2B5EF4-FFF2-40B4-BE49-F238E27FC236}">
                <a16:creationId xmlns="" xmlns:a16="http://schemas.microsoft.com/office/drawing/2014/main" id="{D5B3F92F-94EE-41E7-A2DD-2AFB1723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42" r="14300" b="3"/>
          <a:stretch/>
        </p:blipFill>
        <p:spPr bwMode="auto">
          <a:xfrm>
            <a:off x="4342764" y="10"/>
            <a:ext cx="4801236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2803D9E-538F-458B-B0A6-8D0DB13AACFE}"/>
              </a:ext>
            </a:extLst>
          </p:cNvPr>
          <p:cNvSpPr/>
          <p:nvPr/>
        </p:nvSpPr>
        <p:spPr>
          <a:xfrm>
            <a:off x="1763688" y="260648"/>
            <a:ext cx="4801236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SINDER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53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Você sabe o que é um catálogo? - Gráfica Forma Certa">
            <a:extLst>
              <a:ext uri="{FF2B5EF4-FFF2-40B4-BE49-F238E27FC236}">
                <a16:creationId xmlns="" xmlns:a16="http://schemas.microsoft.com/office/drawing/2014/main" id="{A93E51A1-5D43-4AE0-BD85-BA2A021A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ocê sabe o que é um catálogo? - Gráfica Forma Certa">
            <a:extLst>
              <a:ext uri="{FF2B5EF4-FFF2-40B4-BE49-F238E27FC236}">
                <a16:creationId xmlns="" xmlns:a16="http://schemas.microsoft.com/office/drawing/2014/main" id="{A93E51A1-5D43-4AE0-BD85-BA2A021A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FC440-FE01-4935-BE5C-D008E7E645B7}"/>
              </a:ext>
            </a:extLst>
          </p:cNvPr>
          <p:cNvSpPr/>
          <p:nvPr/>
        </p:nvSpPr>
        <p:spPr>
          <a:xfrm>
            <a:off x="1763688" y="260648"/>
            <a:ext cx="4801236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SINDER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83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Tips To Select A User-Friendly LMS That Aligns With The Skills And  Expertise Of Your Team - eLearning Industry">
            <a:extLst>
              <a:ext uri="{FF2B5EF4-FFF2-40B4-BE49-F238E27FC236}">
                <a16:creationId xmlns="" xmlns:a16="http://schemas.microsoft.com/office/drawing/2014/main" id="{8B632404-2794-4AB9-83E0-B4074A656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6183" y="0"/>
            <a:ext cx="12233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 tips for creating user friendly interface | Software Development Company">
            <a:extLst>
              <a:ext uri="{FF2B5EF4-FFF2-40B4-BE49-F238E27FC236}">
                <a16:creationId xmlns="" xmlns:a16="http://schemas.microsoft.com/office/drawing/2014/main" id="{FD6A8E71-8CB0-454F-8704-95DBDFF4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938894" y="0"/>
            <a:ext cx="11021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ee 2 branches with the snow 3D Model $14 - .max .obj .fbx .unknown -  Free3D">
            <a:extLst>
              <a:ext uri="{FF2B5EF4-FFF2-40B4-BE49-F238E27FC236}">
                <a16:creationId xmlns="" xmlns:a16="http://schemas.microsoft.com/office/drawing/2014/main" id="{54EFA8EE-5DCD-403F-836D-F126AC9A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57845966-6EFC-468A-9CC7-BAB4B9585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15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75554383-98AF-4A47-BB65-705FAAA4B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ADAD1991-FFD1-4E94-ABAB-7560D3300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170" name="Picture 2" descr="Land of No ... and Path to Yes - Toronto Condo News">
            <a:extLst>
              <a:ext uri="{FF2B5EF4-FFF2-40B4-BE49-F238E27FC236}">
                <a16:creationId xmlns="" xmlns:a16="http://schemas.microsoft.com/office/drawing/2014/main" id="{EB67EEBD-B2F9-4CB7-BA54-D185D0A6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18858" y="1467826"/>
            <a:ext cx="5421465" cy="392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Free Photo | Narrow road">
            <a:extLst>
              <a:ext uri="{FF2B5EF4-FFF2-40B4-BE49-F238E27FC236}">
                <a16:creationId xmlns="" xmlns:a16="http://schemas.microsoft.com/office/drawing/2014/main" id="{11D506D5-5CAC-4D45-A71A-6CB582C5A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Should you apply for a job even if you don't meet all of the employer's  requirements? | The Careers Blog">
            <a:extLst>
              <a:ext uri="{FF2B5EF4-FFF2-40B4-BE49-F238E27FC236}">
                <a16:creationId xmlns="" xmlns:a16="http://schemas.microsoft.com/office/drawing/2014/main" id="{4A84C169-1BE6-47FC-8AA4-66263EAA6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6 Things Most Of Us Think Are The Same But Actually Aren't">
            <a:extLst>
              <a:ext uri="{FF2B5EF4-FFF2-40B4-BE49-F238E27FC236}">
                <a16:creationId xmlns="" xmlns:a16="http://schemas.microsoft.com/office/drawing/2014/main" id="{DCCC6744-96AA-4357-AED4-DE214B605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6552" y="548680"/>
            <a:ext cx="9937104" cy="55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Que preciso saber / fazer para atrelar um reboque ao meu carro? - Circula  Seguro">
            <a:extLst>
              <a:ext uri="{FF2B5EF4-FFF2-40B4-BE49-F238E27FC236}">
                <a16:creationId xmlns="" xmlns:a16="http://schemas.microsoft.com/office/drawing/2014/main" id="{47B3460A-52BE-45D3-AAA4-438298C23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cso.ie/en/media/csoie/methods/generalmethodologydocuments/GSB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094331" cy="5767392"/>
          </a:xfrm>
          <a:prstGeom prst="rect">
            <a:avLst/>
          </a:prstGeom>
          <a:noFill/>
        </p:spPr>
      </p:pic>
      <p:sp>
        <p:nvSpPr>
          <p:cNvPr id="30" name="Rectangle 29">
            <a:hlinkClick r:id="rId4" action="ppaction://hlinksldjump"/>
          </p:cNvPr>
          <p:cNvSpPr/>
          <p:nvPr/>
        </p:nvSpPr>
        <p:spPr>
          <a:xfrm>
            <a:off x="5715008" y="1285860"/>
            <a:ext cx="100013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47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536DB6C-C84A-4EE4-B1DE-88792761E1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864096" cy="1152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3438" y="1071546"/>
            <a:ext cx="1368152" cy="876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  you accept Proprietary?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2066" y="285749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/>
              <a:t>Do you accept not RESTfull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6779988" y="5777880"/>
            <a:ext cx="2006854" cy="10801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Sorry. We don’t have that service</a:t>
            </a:r>
            <a:endParaRPr lang="pt-PT" b="1" dirty="0"/>
          </a:p>
        </p:txBody>
      </p:sp>
      <p:cxnSp>
        <p:nvCxnSpPr>
          <p:cNvPr id="21" name="Elbow Connector 20"/>
          <p:cNvCxnSpPr>
            <a:stCxn id="2" idx="3"/>
            <a:endCxn id="49" idx="0"/>
          </p:cNvCxnSpPr>
          <p:nvPr/>
        </p:nvCxnSpPr>
        <p:spPr>
          <a:xfrm>
            <a:off x="6011590" y="1509864"/>
            <a:ext cx="1101874" cy="276062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19771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cxnSp>
        <p:nvCxnSpPr>
          <p:cNvPr id="25" name="Elbow Connector 24"/>
          <p:cNvCxnSpPr>
            <a:stCxn id="7" idx="1"/>
            <a:endCxn id="58" idx="0"/>
          </p:cNvCxnSpPr>
          <p:nvPr/>
        </p:nvCxnSpPr>
        <p:spPr>
          <a:xfrm rot="10800000" flipV="1">
            <a:off x="4316552" y="3289544"/>
            <a:ext cx="755514" cy="568084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29124" y="2928934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/>
              <a:t>Yes</a:t>
            </a:r>
            <a:endParaRPr lang="pt-PT" b="1" dirty="0"/>
          </a:p>
        </p:txBody>
      </p:sp>
      <p:cxnSp>
        <p:nvCxnSpPr>
          <p:cNvPr id="32" name="Elbow Connector 31"/>
          <p:cNvCxnSpPr>
            <a:stCxn id="59" idx="3"/>
            <a:endCxn id="17" idx="0"/>
          </p:cNvCxnSpPr>
          <p:nvPr/>
        </p:nvCxnSpPr>
        <p:spPr>
          <a:xfrm>
            <a:off x="6725970" y="5218370"/>
            <a:ext cx="1057445" cy="55951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21994" y="484561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No</a:t>
            </a:r>
          </a:p>
        </p:txBody>
      </p:sp>
      <p:sp>
        <p:nvSpPr>
          <p:cNvPr id="48" name="Cloud 47"/>
          <p:cNvSpPr/>
          <p:nvPr/>
        </p:nvSpPr>
        <p:spPr>
          <a:xfrm rot="3436933">
            <a:off x="7034756" y="243689"/>
            <a:ext cx="2142237" cy="862062"/>
          </a:xfrm>
          <a:prstGeom prst="cloud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SINDER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429388" y="1785926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JAVA?</a:t>
            </a:r>
          </a:p>
        </p:txBody>
      </p:sp>
      <p:cxnSp>
        <p:nvCxnSpPr>
          <p:cNvPr id="55" name="Elbow Connector 54"/>
          <p:cNvCxnSpPr>
            <a:stCxn id="49" idx="1"/>
            <a:endCxn id="7" idx="0"/>
          </p:cNvCxnSpPr>
          <p:nvPr/>
        </p:nvCxnSpPr>
        <p:spPr>
          <a:xfrm rot="10800000" flipV="1">
            <a:off x="5756142" y="2217974"/>
            <a:ext cx="673246" cy="639522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793300" y="1845222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/>
              <a:t>Yes</a:t>
            </a:r>
            <a:endParaRPr lang="pt-PT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000364" y="1000108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Yes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632476" y="3857628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Method 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357818" y="4786322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Method 2</a:t>
            </a:r>
          </a:p>
        </p:txBody>
      </p:sp>
      <p:sp>
        <p:nvSpPr>
          <p:cNvPr id="62" name="Oval 61"/>
          <p:cNvSpPr/>
          <p:nvPr/>
        </p:nvSpPr>
        <p:spPr>
          <a:xfrm>
            <a:off x="857224" y="4286256"/>
            <a:ext cx="2006854" cy="10801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You should try JDEMETRA+!</a:t>
            </a:r>
            <a:endParaRPr lang="pt-PT" b="1" dirty="0"/>
          </a:p>
        </p:txBody>
      </p:sp>
      <p:cxnSp>
        <p:nvCxnSpPr>
          <p:cNvPr id="63" name="Elbow Connector 24"/>
          <p:cNvCxnSpPr>
            <a:stCxn id="58" idx="1"/>
            <a:endCxn id="62" idx="6"/>
          </p:cNvCxnSpPr>
          <p:nvPr/>
        </p:nvCxnSpPr>
        <p:spPr>
          <a:xfrm rot="10800000" flipV="1">
            <a:off x="2864078" y="4289676"/>
            <a:ext cx="768398" cy="536640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078656" y="3929066"/>
            <a:ext cx="49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Yes</a:t>
            </a:r>
            <a:endParaRPr lang="pt-PT" b="1" dirty="0"/>
          </a:p>
        </p:txBody>
      </p:sp>
      <p:sp>
        <p:nvSpPr>
          <p:cNvPr id="68" name="Rectangle 67"/>
          <p:cNvSpPr/>
          <p:nvPr/>
        </p:nvSpPr>
        <p:spPr>
          <a:xfrm>
            <a:off x="2346592" y="92867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/>
              <a:t>Seasonal Adjustment</a:t>
            </a:r>
            <a:endParaRPr lang="en-US" sz="1600" dirty="0"/>
          </a:p>
        </p:txBody>
      </p:sp>
      <p:cxnSp>
        <p:nvCxnSpPr>
          <p:cNvPr id="72" name="Elbow Connector 20"/>
          <p:cNvCxnSpPr>
            <a:endCxn id="2" idx="0"/>
          </p:cNvCxnSpPr>
          <p:nvPr/>
        </p:nvCxnSpPr>
        <p:spPr>
          <a:xfrm flipV="1">
            <a:off x="3643306" y="1071546"/>
            <a:ext cx="1684208" cy="214314"/>
          </a:xfrm>
          <a:prstGeom prst="bentConnector4">
            <a:avLst>
              <a:gd name="adj1" fmla="val 29691"/>
              <a:gd name="adj2" fmla="val 206666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846394" y="1928802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 err="1"/>
              <a:t>Computing</a:t>
            </a:r>
            <a:r>
              <a:rPr lang="pt-PT" sz="1600" dirty="0"/>
              <a:t> indexes</a:t>
            </a:r>
            <a:endParaRPr lang="en-US" sz="1600" dirty="0"/>
          </a:p>
        </p:txBody>
      </p:sp>
      <p:sp>
        <p:nvSpPr>
          <p:cNvPr id="75" name="Rectangle 74"/>
          <p:cNvSpPr/>
          <p:nvPr/>
        </p:nvSpPr>
        <p:spPr>
          <a:xfrm>
            <a:off x="0" y="307181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/>
              <a:t>Prepare maps</a:t>
            </a:r>
            <a:endParaRPr lang="en-US" sz="1600" dirty="0"/>
          </a:p>
        </p:txBody>
      </p:sp>
      <p:cxnSp>
        <p:nvCxnSpPr>
          <p:cNvPr id="79" name="Elbow Connector 24"/>
          <p:cNvCxnSpPr>
            <a:stCxn id="59" idx="1"/>
            <a:endCxn id="62" idx="6"/>
          </p:cNvCxnSpPr>
          <p:nvPr/>
        </p:nvCxnSpPr>
        <p:spPr>
          <a:xfrm rot="10800000">
            <a:off x="2864078" y="4826316"/>
            <a:ext cx="2493740" cy="392054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714876" y="4857760"/>
            <a:ext cx="49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Yes</a:t>
            </a:r>
            <a:endParaRPr lang="pt-PT" b="1" dirty="0"/>
          </a:p>
        </p:txBody>
      </p:sp>
      <p:cxnSp>
        <p:nvCxnSpPr>
          <p:cNvPr id="86" name="Elbow Connector 28"/>
          <p:cNvCxnSpPr>
            <a:stCxn id="58" idx="3"/>
            <a:endCxn id="59" idx="0"/>
          </p:cNvCxnSpPr>
          <p:nvPr/>
        </p:nvCxnSpPr>
        <p:spPr>
          <a:xfrm>
            <a:off x="5000628" y="4289676"/>
            <a:ext cx="1041266" cy="496646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72066" y="391692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No</a:t>
            </a:r>
          </a:p>
        </p:txBody>
      </p:sp>
      <p:cxnSp>
        <p:nvCxnSpPr>
          <p:cNvPr id="104" name="Elbow Connector 103"/>
          <p:cNvCxnSpPr>
            <a:stCxn id="49" idx="3"/>
          </p:cNvCxnSpPr>
          <p:nvPr/>
        </p:nvCxnSpPr>
        <p:spPr>
          <a:xfrm>
            <a:off x="7797540" y="2217974"/>
            <a:ext cx="346360" cy="363991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001024" y="185736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No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797012" y="1357298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Yes</a:t>
            </a:r>
          </a:p>
        </p:txBody>
      </p:sp>
      <p:cxnSp>
        <p:nvCxnSpPr>
          <p:cNvPr id="109" name="Elbow Connector 54"/>
          <p:cNvCxnSpPr>
            <a:endCxn id="74" idx="0"/>
          </p:cNvCxnSpPr>
          <p:nvPr/>
        </p:nvCxnSpPr>
        <p:spPr>
          <a:xfrm rot="10800000" flipV="1">
            <a:off x="1530470" y="1214422"/>
            <a:ext cx="785818" cy="7143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54"/>
          <p:cNvCxnSpPr/>
          <p:nvPr/>
        </p:nvCxnSpPr>
        <p:spPr>
          <a:xfrm rot="10800000" flipV="1">
            <a:off x="571472" y="2428868"/>
            <a:ext cx="274922" cy="71096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357158" y="5777880"/>
            <a:ext cx="2006854" cy="10801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You should try </a:t>
            </a:r>
            <a:r>
              <a:rPr lang="pt-PT" dirty="0"/>
              <a:t>Chart Generator</a:t>
            </a:r>
            <a:endParaRPr lang="pt-PT" b="1" dirty="0"/>
          </a:p>
        </p:txBody>
      </p:sp>
      <p:cxnSp>
        <p:nvCxnSpPr>
          <p:cNvPr id="117" name="Elbow Connector 54"/>
          <p:cNvCxnSpPr>
            <a:stCxn id="75" idx="2"/>
            <a:endCxn id="116" idx="1"/>
          </p:cNvCxnSpPr>
          <p:nvPr/>
        </p:nvCxnSpPr>
        <p:spPr>
          <a:xfrm rot="5400000">
            <a:off x="-332511" y="4919473"/>
            <a:ext cx="2000154" cy="33021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1C7621D-BAD6-4296-922F-6E021CF1C933}"/>
              </a:ext>
            </a:extLst>
          </p:cNvPr>
          <p:cNvSpPr/>
          <p:nvPr/>
        </p:nvSpPr>
        <p:spPr>
          <a:xfrm>
            <a:off x="1043608" y="12940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WORKSHOP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I3S –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pt-P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17" grpId="0" animBg="1"/>
      <p:bldP spid="17" grpId="1" animBg="1"/>
      <p:bldP spid="17" grpId="2" animBg="1"/>
      <p:bldP spid="17" grpId="3" animBg="1"/>
      <p:bldP spid="17" grpId="4" animBg="1"/>
      <p:bldP spid="28" grpId="0"/>
      <p:bldP spid="28" grpId="1"/>
      <p:bldP spid="35" grpId="0"/>
      <p:bldP spid="35" grpId="1"/>
      <p:bldP spid="49" grpId="0" animBg="1"/>
      <p:bldP spid="49" grpId="1" animBg="1"/>
      <p:bldP spid="56" grpId="0"/>
      <p:bldP spid="56" grpId="1"/>
      <p:bldP spid="56" grpId="2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2" grpId="0" animBg="1"/>
      <p:bldP spid="62" grpId="1" animBg="1"/>
      <p:bldP spid="62" grpId="2" animBg="1"/>
      <p:bldP spid="62" grpId="3" animBg="1"/>
      <p:bldP spid="64" grpId="0"/>
      <p:bldP spid="64" grpId="1"/>
      <p:bldP spid="74" grpId="0" animBg="1"/>
      <p:bldP spid="75" grpId="0" animBg="1"/>
      <p:bldP spid="84" grpId="0"/>
      <p:bldP spid="84" grpId="1"/>
      <p:bldP spid="92" grpId="0"/>
      <p:bldP spid="92" grpId="1"/>
      <p:bldP spid="107" grpId="0"/>
      <p:bldP spid="107" grpId="1"/>
      <p:bldP spid="108" grpId="0"/>
      <p:bldP spid="108" grpId="1"/>
      <p:bldP spid="1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29264" y="-27384"/>
            <a:ext cx="9144000" cy="8367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YOU SHOULD TRY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20FC2B3-8240-4DC7-8BF5-9B7E858E6C41}"/>
              </a:ext>
            </a:extLst>
          </p:cNvPr>
          <p:cNvSpPr/>
          <p:nvPr/>
        </p:nvSpPr>
        <p:spPr>
          <a:xfrm>
            <a:off x="1734424" y="1295382"/>
            <a:ext cx="6192688" cy="48826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b="1" dirty="0"/>
              <a:t>JDEMETRA+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1766" y="-18765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X-13ARIMA-SEATS METHOD?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B268878-49C0-464C-B041-E32DFF193AD9}"/>
              </a:ext>
            </a:extLst>
          </p:cNvPr>
          <p:cNvGrpSpPr/>
          <p:nvPr/>
        </p:nvGrpSpPr>
        <p:grpSpPr>
          <a:xfrm>
            <a:off x="2125494" y="868404"/>
            <a:ext cx="5410547" cy="5996380"/>
            <a:chOff x="2123728" y="887169"/>
            <a:chExt cx="5410547" cy="5996380"/>
          </a:xfrm>
        </p:grpSpPr>
        <p:pic>
          <p:nvPicPr>
            <p:cNvPr id="28" name="Picture 2" descr="X-13-Graph Java Documentation - X-13ARIMA-SEATS Seasonal Adjustment Program  - US Census Bureau">
              <a:extLst>
                <a:ext uri="{FF2B5EF4-FFF2-40B4-BE49-F238E27FC236}">
                  <a16:creationId xmlns="" xmlns:a16="http://schemas.microsoft.com/office/drawing/2014/main" id="{7158A4AD-7D94-4933-A9B0-2AED4BEAE5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23728" y="887169"/>
              <a:ext cx="5410547" cy="599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090379AB-AA6B-494D-98A9-25AF14F51FEC}"/>
                </a:ext>
              </a:extLst>
            </p:cNvPr>
            <p:cNvSpPr/>
            <p:nvPr/>
          </p:nvSpPr>
          <p:spPr>
            <a:xfrm>
              <a:off x="4860032" y="1124744"/>
              <a:ext cx="1656184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A6F160D3-8939-4C47-8DA2-0D87C4554FEB}"/>
                </a:ext>
              </a:extLst>
            </p:cNvPr>
            <p:cNvSpPr/>
            <p:nvPr/>
          </p:nvSpPr>
          <p:spPr>
            <a:xfrm>
              <a:off x="4860032" y="4221088"/>
              <a:ext cx="1656184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32445" y="-18765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JAVA?</a:t>
            </a:r>
          </a:p>
        </p:txBody>
      </p:sp>
      <p:pic>
        <p:nvPicPr>
          <p:cNvPr id="32" name="Picture 2" descr="Java: Entenda para que serve o software e os problemas da sua ausência |  Dicas e Tutoriais | TechTudo">
            <a:extLst>
              <a:ext uri="{FF2B5EF4-FFF2-40B4-BE49-F238E27FC236}">
                <a16:creationId xmlns="" xmlns:a16="http://schemas.microsoft.com/office/drawing/2014/main" id="{2CFFC5B9-C336-4B2F-BEE6-16EAA525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855" y="1552860"/>
            <a:ext cx="66294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68673" y="3006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ACCEPT PROPRIETARY?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C2253F7-24FC-446F-9FFD-25F5007440B9}"/>
              </a:ext>
            </a:extLst>
          </p:cNvPr>
          <p:cNvGrpSpPr/>
          <p:nvPr/>
        </p:nvGrpSpPr>
        <p:grpSpPr>
          <a:xfrm>
            <a:off x="-145135" y="839718"/>
            <a:ext cx="9328982" cy="6021288"/>
            <a:chOff x="-76462" y="836712"/>
            <a:chExt cx="9328982" cy="6021288"/>
          </a:xfrm>
        </p:grpSpPr>
        <p:pic>
          <p:nvPicPr>
            <p:cNvPr id="35" name="Picture 2" descr="Open Source or Proprietary Software">
              <a:extLst>
                <a:ext uri="{FF2B5EF4-FFF2-40B4-BE49-F238E27FC236}">
                  <a16:creationId xmlns="" xmlns:a16="http://schemas.microsoft.com/office/drawing/2014/main" id="{C810EBE3-4EF2-4F25-9492-21A425728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461" y="1556792"/>
              <a:ext cx="9296923" cy="374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Open Source or Proprietary Software">
              <a:extLst>
                <a:ext uri="{FF2B5EF4-FFF2-40B4-BE49-F238E27FC236}">
                  <a16:creationId xmlns="" xmlns:a16="http://schemas.microsoft.com/office/drawing/2014/main" id="{C9F8B615-8BDA-4F6B-81B1-61A83E5446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44403" y="836712"/>
              <a:ext cx="9296923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Open Source or Proprietary Software">
              <a:extLst>
                <a:ext uri="{FF2B5EF4-FFF2-40B4-BE49-F238E27FC236}">
                  <a16:creationId xmlns="" xmlns:a16="http://schemas.microsoft.com/office/drawing/2014/main" id="{DAA48466-4E8C-48A6-9F0A-96869E35B6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76462" y="5229200"/>
              <a:ext cx="9296923" cy="16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Seasonal Adjustment / Factors | Oregon Office of Economic Analysis">
            <a:extLst>
              <a:ext uri="{FF2B5EF4-FFF2-40B4-BE49-F238E27FC236}">
                <a16:creationId xmlns="" xmlns:a16="http://schemas.microsoft.com/office/drawing/2014/main" id="{0B0F58D7-7B49-4869-933F-EE92FF868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876593"/>
            <a:ext cx="9187760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59480" y="-18765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SEASONAL ADJUSTMENT?</a:t>
            </a:r>
          </a:p>
        </p:txBody>
      </p:sp>
    </p:spTree>
    <p:extLst>
      <p:ext uri="{BB962C8B-B14F-4D97-AF65-F5344CB8AC3E}">
        <p14:creationId xmlns:p14="http://schemas.microsoft.com/office/powerpoint/2010/main" val="15240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3" grpId="0" animBg="1"/>
      <p:bldP spid="33" grpId="1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SORRY. WE DON’T HAVE THAT SERVICE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20FC2B3-8240-4DC7-8BF5-9B7E858E6C41}"/>
              </a:ext>
            </a:extLst>
          </p:cNvPr>
          <p:cNvSpPr/>
          <p:nvPr/>
        </p:nvSpPr>
        <p:spPr>
          <a:xfrm>
            <a:off x="1547664" y="1322766"/>
            <a:ext cx="6192688" cy="488269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4800" b="1" dirty="0"/>
          </a:p>
        </p:txBody>
      </p:sp>
      <p:pic>
        <p:nvPicPr>
          <p:cNvPr id="4" name="Graphic 3" descr="Confused person with solid fill">
            <a:extLst>
              <a:ext uri="{FF2B5EF4-FFF2-40B4-BE49-F238E27FC236}">
                <a16:creationId xmlns="" xmlns:a16="http://schemas.microsoft.com/office/drawing/2014/main" id="{75B671DA-9716-40D2-9133-74166609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9752" y="1340768"/>
            <a:ext cx="4824536" cy="4824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36511" y="-21104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COMPUTING INDEXES?</a:t>
            </a:r>
          </a:p>
        </p:txBody>
      </p:sp>
      <p:pic>
        <p:nvPicPr>
          <p:cNvPr id="17" name="Picture 2" descr="Index - Intro to Computer Science - YouTube">
            <a:extLst>
              <a:ext uri="{FF2B5EF4-FFF2-40B4-BE49-F238E27FC236}">
                <a16:creationId xmlns="" xmlns:a16="http://schemas.microsoft.com/office/drawing/2014/main" id="{A52B0F27-2782-4662-88D4-C1485DE2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959624"/>
            <a:ext cx="1049716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asonal Adjustment / Factors | Oregon Office of Economic Analysis">
            <a:extLst>
              <a:ext uri="{FF2B5EF4-FFF2-40B4-BE49-F238E27FC236}">
                <a16:creationId xmlns="" xmlns:a16="http://schemas.microsoft.com/office/drawing/2014/main" id="{0B0F58D7-7B49-4869-933F-EE92FF868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8878" y="1340769"/>
            <a:ext cx="9187760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DD3CFB9-C567-49FB-B871-1AFD14F0E5DD}"/>
              </a:ext>
            </a:extLst>
          </p:cNvPr>
          <p:cNvSpPr/>
          <p:nvPr/>
        </p:nvSpPr>
        <p:spPr>
          <a:xfrm>
            <a:off x="-49071" y="0"/>
            <a:ext cx="9144000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SEASONAL ADJUSTMENT?</a:t>
            </a:r>
          </a:p>
        </p:txBody>
      </p:sp>
    </p:spTree>
    <p:extLst>
      <p:ext uri="{BB962C8B-B14F-4D97-AF65-F5344CB8AC3E}">
        <p14:creationId xmlns:p14="http://schemas.microsoft.com/office/powerpoint/2010/main" val="266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16" grpId="0" animBg="1"/>
      <p:bldP spid="16" grpId="1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SMA | Specifications - eSIM">
            <a:extLst>
              <a:ext uri="{FF2B5EF4-FFF2-40B4-BE49-F238E27FC236}">
                <a16:creationId xmlns="" xmlns:a16="http://schemas.microsoft.com/office/drawing/2014/main" id="{B6CB0D6D-F30C-4FBB-9FA1-CB6DF9AF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08520" y="1135496"/>
            <a:ext cx="9376304" cy="44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cê sabe o que é um catálogo? - Gráfica Forma Certa">
            <a:extLst>
              <a:ext uri="{FF2B5EF4-FFF2-40B4-BE49-F238E27FC236}">
                <a16:creationId xmlns="" xmlns:a16="http://schemas.microsoft.com/office/drawing/2014/main" id="{01E7B4FF-BECF-45C1-86C2-B027CE7F0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cso.ie/en/media/csoie/methods/generalmethodologydocuments/GSBPM.png">
            <a:extLst>
              <a:ext uri="{FF2B5EF4-FFF2-40B4-BE49-F238E27FC236}">
                <a16:creationId xmlns="" xmlns:a16="http://schemas.microsoft.com/office/drawing/2014/main" id="{C142D38E-1B5A-43DD-B14C-05EE660C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094331" cy="576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9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4" name="Picture 4" descr="6. Shortest Path Search — Workshop - FOSS4G routing with pgRouting tools,  OpenStreetMap road data and GeoExt">
            <a:extLst>
              <a:ext uri="{FF2B5EF4-FFF2-40B4-BE49-F238E27FC236}">
                <a16:creationId xmlns="" xmlns:a16="http://schemas.microsoft.com/office/drawing/2014/main" id="{94A2769A-383D-4CBA-B139-4F15CC5BE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arrot Anatomy">
            <a:extLst>
              <a:ext uri="{FF2B5EF4-FFF2-40B4-BE49-F238E27FC236}">
                <a16:creationId xmlns="" xmlns:a16="http://schemas.microsoft.com/office/drawing/2014/main" id="{79948792-A008-4DD4-98D6-BB006243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19672" y="105405"/>
            <a:ext cx="6181885" cy="66471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xternal Features of Pigeon (With Diagram) | Chordata | Zoology">
            <a:extLst>
              <a:ext uri="{FF2B5EF4-FFF2-40B4-BE49-F238E27FC236}">
                <a16:creationId xmlns="" xmlns:a16="http://schemas.microsoft.com/office/drawing/2014/main" id="{3BE6F3C6-3928-4517-B072-4DF20267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764704"/>
            <a:ext cx="6465150" cy="51845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A cor do carro pode influenciar no valor do veículo? Sim, e muito">
            <a:extLst>
              <a:ext uri="{FF2B5EF4-FFF2-40B4-BE49-F238E27FC236}">
                <a16:creationId xmlns="" xmlns:a16="http://schemas.microsoft.com/office/drawing/2014/main" id="{21577BFB-C7AE-45DB-B528-C3CD3AF0B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cê sabe o que é um catálogo? - Gráfica Forma Certa">
            <a:extLst>
              <a:ext uri="{FF2B5EF4-FFF2-40B4-BE49-F238E27FC236}">
                <a16:creationId xmlns="" xmlns:a16="http://schemas.microsoft.com/office/drawing/2014/main" id="{66571BE9-A4D3-4B25-857B-B430166E2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7253432-9F4F-477C-9913-35A90B64696C}"/>
              </a:ext>
            </a:extLst>
          </p:cNvPr>
          <p:cNvSpPr/>
          <p:nvPr/>
        </p:nvSpPr>
        <p:spPr>
          <a:xfrm>
            <a:off x="2339752" y="2420888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Functions</a:t>
            </a:r>
            <a:endParaRPr lang="pt-PT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C7715F-B16D-49B2-A5E6-4E82AD3EFE43}"/>
              </a:ext>
            </a:extLst>
          </p:cNvPr>
          <p:cNvSpPr/>
          <p:nvPr/>
        </p:nvSpPr>
        <p:spPr>
          <a:xfrm>
            <a:off x="2627784" y="2996952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Objectives</a:t>
            </a:r>
            <a:endParaRPr lang="pt-PT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7F10D6-FCF5-4946-80FF-860D840B7709}"/>
              </a:ext>
            </a:extLst>
          </p:cNvPr>
          <p:cNvSpPr/>
          <p:nvPr/>
        </p:nvSpPr>
        <p:spPr>
          <a:xfrm>
            <a:off x="2915816" y="3573016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Keywords</a:t>
            </a:r>
            <a:endParaRPr lang="pt-PT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3299C4-85A7-4CA4-9F11-927C7C94A7BB}"/>
              </a:ext>
            </a:extLst>
          </p:cNvPr>
          <p:cNvSpPr/>
          <p:nvPr/>
        </p:nvSpPr>
        <p:spPr>
          <a:xfrm>
            <a:off x="3267452" y="4187599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Methods</a:t>
            </a:r>
            <a:endParaRPr lang="pt-PT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D670DF8-8A49-4262-B7A0-478F86EEFC8D}"/>
              </a:ext>
            </a:extLst>
          </p:cNvPr>
          <p:cNvSpPr/>
          <p:nvPr/>
        </p:nvSpPr>
        <p:spPr>
          <a:xfrm>
            <a:off x="3995936" y="2420888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Contrainsts</a:t>
            </a:r>
            <a:endParaRPr lang="pt-PT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8482CC3-9C65-4A4C-B859-0B6684949CB4}"/>
              </a:ext>
            </a:extLst>
          </p:cNvPr>
          <p:cNvSpPr/>
          <p:nvPr/>
        </p:nvSpPr>
        <p:spPr>
          <a:xfrm>
            <a:off x="4211960" y="3002639"/>
            <a:ext cx="165618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Softwares </a:t>
            </a:r>
            <a:r>
              <a:rPr lang="pt-PT" dirty="0" err="1"/>
              <a:t>used</a:t>
            </a:r>
            <a:endParaRPr lang="pt-PT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E417D8-267A-417E-AC17-7AB0454B5E30}"/>
              </a:ext>
            </a:extLst>
          </p:cNvPr>
          <p:cNvSpPr/>
          <p:nvPr/>
        </p:nvSpPr>
        <p:spPr>
          <a:xfrm>
            <a:off x="4463988" y="3574664"/>
            <a:ext cx="61207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78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cê sabe o que é um catálogo? - Gráfica Forma Certa">
            <a:extLst>
              <a:ext uri="{FF2B5EF4-FFF2-40B4-BE49-F238E27FC236}">
                <a16:creationId xmlns="" xmlns:a16="http://schemas.microsoft.com/office/drawing/2014/main" id="{97C09371-BDD4-48B3-9AE5-FCC01A42B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1B94699-E9BC-4649-8948-380733F54ABE}"/>
              </a:ext>
            </a:extLst>
          </p:cNvPr>
          <p:cNvSpPr/>
          <p:nvPr/>
        </p:nvSpPr>
        <p:spPr>
          <a:xfrm rot="19957729">
            <a:off x="4320041" y="2571718"/>
            <a:ext cx="1647687" cy="1184644"/>
          </a:xfrm>
          <a:prstGeom prst="rect">
            <a:avLst/>
          </a:prstGeom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Further</a:t>
            </a:r>
            <a:r>
              <a:rPr lang="pt-PT" dirty="0"/>
              <a:t> </a:t>
            </a:r>
            <a:r>
              <a:rPr lang="pt-PT" dirty="0" err="1"/>
              <a:t>information</a:t>
            </a:r>
            <a:r>
              <a:rPr lang="pt-PT" dirty="0"/>
              <a:t> </a:t>
            </a:r>
            <a:r>
              <a:rPr lang="pt-PT" dirty="0" err="1"/>
              <a:t>filled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servise</a:t>
            </a:r>
            <a:r>
              <a:rPr lang="pt-PT" dirty="0"/>
              <a:t> </a:t>
            </a:r>
            <a:r>
              <a:rPr lang="pt-PT" dirty="0" err="1"/>
              <a:t>owners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5102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kit - Office of Marketing and Commun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1" y="1628800"/>
            <a:ext cx="8785378" cy="39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rrows, conservation, recycle, recycling, reusable, reuse, symbol icon -  Download on Iconfinder">
            <a:extLst>
              <a:ext uri="{FF2B5EF4-FFF2-40B4-BE49-F238E27FC236}">
                <a16:creationId xmlns="" xmlns:a16="http://schemas.microsoft.com/office/drawing/2014/main" id="{F0782083-CB26-4737-AEFC-7813012C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89620"/>
            <a:ext cx="5678760" cy="56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73DFBF-342F-4804-8EA3-EB6101E33104}"/>
              </a:ext>
            </a:extLst>
          </p:cNvPr>
          <p:cNvGrpSpPr/>
          <p:nvPr/>
        </p:nvGrpSpPr>
        <p:grpSpPr>
          <a:xfrm>
            <a:off x="-1502021" y="-35177"/>
            <a:ext cx="11669832" cy="6849011"/>
            <a:chOff x="-1502021" y="-35177"/>
            <a:chExt cx="11669832" cy="6849011"/>
          </a:xfrm>
        </p:grpSpPr>
        <p:pic>
          <p:nvPicPr>
            <p:cNvPr id="36868" name="Picture 4" descr="Protect what's good: FANCL's new encapsulation technology allows probiotics  to survive even in low pH">
              <a:extLst>
                <a:ext uri="{FF2B5EF4-FFF2-40B4-BE49-F238E27FC236}">
                  <a16:creationId xmlns="" xmlns:a16="http://schemas.microsoft.com/office/drawing/2014/main" id="{1EC7249C-1692-45A0-B22A-8D69EA9FC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8849" y="260648"/>
              <a:ext cx="11646660" cy="655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rotect what's good: FANCL's new encapsulation technology allows probiotics  to survive even in low pH">
              <a:extLst>
                <a:ext uri="{FF2B5EF4-FFF2-40B4-BE49-F238E27FC236}">
                  <a16:creationId xmlns="" xmlns:a16="http://schemas.microsoft.com/office/drawing/2014/main" id="{7DEC0AF2-48BB-45C7-ACA6-F3EA23BC0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02021" y="-35177"/>
              <a:ext cx="11646660" cy="29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73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oftware as a Service – #SaaS – How to make real strategic choices –  Xorlogics">
            <a:extLst>
              <a:ext uri="{FF2B5EF4-FFF2-40B4-BE49-F238E27FC236}">
                <a16:creationId xmlns="" xmlns:a16="http://schemas.microsoft.com/office/drawing/2014/main" id="{7FAC90D2-BA3A-48EC-B471-F32C6A96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5" y="1340768"/>
            <a:ext cx="6431411" cy="40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rrows, conservation, recycle, recycling, reusable, reuse, symbol icon -  Download on Iconfinder">
            <a:extLst>
              <a:ext uri="{FF2B5EF4-FFF2-40B4-BE49-F238E27FC236}">
                <a16:creationId xmlns="" xmlns:a16="http://schemas.microsoft.com/office/drawing/2014/main" id="{F0782083-CB26-4737-AEFC-7813012C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3E61115B-DC7F-44AC-8CD3-8013B9B92505}"/>
              </a:ext>
            </a:extLst>
          </p:cNvPr>
          <p:cNvSpPr/>
          <p:nvPr/>
        </p:nvSpPr>
        <p:spPr>
          <a:xfrm>
            <a:off x="5580112" y="1916832"/>
            <a:ext cx="1656184" cy="244827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43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3794" name="Picture 2" descr="5 Things to Do After Every Meeting">
            <a:extLst>
              <a:ext uri="{FF2B5EF4-FFF2-40B4-BE49-F238E27FC236}">
                <a16:creationId xmlns="" xmlns:a16="http://schemas.microsoft.com/office/drawing/2014/main" id="{608FC284-F357-410E-9623-4E0116576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7ADEFA8-C24A-4047-AB10-7454B0422386}"/>
              </a:ext>
            </a:extLst>
          </p:cNvPr>
          <p:cNvGrpSpPr/>
          <p:nvPr/>
        </p:nvGrpSpPr>
        <p:grpSpPr>
          <a:xfrm>
            <a:off x="0" y="-891481"/>
            <a:ext cx="9144000" cy="9700870"/>
            <a:chOff x="0" y="-891481"/>
            <a:chExt cx="9144000" cy="9700870"/>
          </a:xfrm>
        </p:grpSpPr>
        <p:pic>
          <p:nvPicPr>
            <p:cNvPr id="32770" name="Picture 2" descr="What Works Better? Promoting Your Etsy Shop on Pinterest vs Instagram">
              <a:extLst>
                <a:ext uri="{FF2B5EF4-FFF2-40B4-BE49-F238E27FC236}">
                  <a16:creationId xmlns="" xmlns:a16="http://schemas.microsoft.com/office/drawing/2014/main" id="{09895C25-DFF1-46A8-B13F-0CD9C8E23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-891480"/>
              <a:ext cx="6480720" cy="970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What Works Better? Promoting Your Etsy Shop on Pinterest vs Instagram">
              <a:extLst>
                <a:ext uri="{FF2B5EF4-FFF2-40B4-BE49-F238E27FC236}">
                  <a16:creationId xmlns="" xmlns:a16="http://schemas.microsoft.com/office/drawing/2014/main" id="{7B3D9701-A505-4302-86BE-867FA5C8F1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891481"/>
              <a:ext cx="1384229" cy="970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What Works Better? Promoting Your Etsy Shop on Pinterest vs Instagram">
              <a:extLst>
                <a:ext uri="{FF2B5EF4-FFF2-40B4-BE49-F238E27FC236}">
                  <a16:creationId xmlns="" xmlns:a16="http://schemas.microsoft.com/office/drawing/2014/main" id="{6521E705-4891-4DD1-9DF1-F458F24F18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40352" y="-891480"/>
              <a:ext cx="1403648" cy="970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isseminate — Dreams 'N Motion">
            <a:extLst>
              <a:ext uri="{FF2B5EF4-FFF2-40B4-BE49-F238E27FC236}">
                <a16:creationId xmlns="" xmlns:a16="http://schemas.microsoft.com/office/drawing/2014/main" id="{C0426876-6966-4C6B-A26D-E14A7CB2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633452" y="0"/>
            <a:ext cx="13784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A estrada mostra muitos problemas no seu carro; conheça sintomas">
            <a:extLst>
              <a:ext uri="{FF2B5EF4-FFF2-40B4-BE49-F238E27FC236}">
                <a16:creationId xmlns="" xmlns:a16="http://schemas.microsoft.com/office/drawing/2014/main" id="{2631F9F7-0696-437F-9857-F6A95BAC7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9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3CF139F-9720-4EA5-9CBE-E068B224D3E5}"/>
              </a:ext>
            </a:extLst>
          </p:cNvPr>
          <p:cNvGrpSpPr/>
          <p:nvPr/>
        </p:nvGrpSpPr>
        <p:grpSpPr>
          <a:xfrm>
            <a:off x="0" y="1282"/>
            <a:ext cx="9144000" cy="6856718"/>
            <a:chOff x="0" y="1282"/>
            <a:chExt cx="9144000" cy="6856718"/>
          </a:xfrm>
        </p:grpSpPr>
        <p:pic>
          <p:nvPicPr>
            <p:cNvPr id="30722" name="Picture 2" descr="Perspectives in Decision-Making. The Impact of Management Archetypes —… |  by Corsair's Publishing | Corsair's Business">
              <a:extLst>
                <a:ext uri="{FF2B5EF4-FFF2-40B4-BE49-F238E27FC236}">
                  <a16:creationId xmlns="" xmlns:a16="http://schemas.microsoft.com/office/drawing/2014/main" id="{0394C70D-AFCF-4F99-BCB0-F073D208E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" y="1282"/>
              <a:ext cx="9143980" cy="685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Perspectives in Decision-Making. The Impact of Management Archetypes —… |  by Corsair's Publishing | Corsair's Business">
              <a:extLst>
                <a:ext uri="{FF2B5EF4-FFF2-40B4-BE49-F238E27FC236}">
                  <a16:creationId xmlns="" xmlns:a16="http://schemas.microsoft.com/office/drawing/2014/main" id="{615DB7A7-90BD-4CD0-B273-DB8FBCE0C3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5761185"/>
              <a:ext cx="2708176" cy="106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53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cê sabe o que é um catálogo? - Gráfica Forma Certa">
            <a:extLst>
              <a:ext uri="{FF2B5EF4-FFF2-40B4-BE49-F238E27FC236}">
                <a16:creationId xmlns="" xmlns:a16="http://schemas.microsoft.com/office/drawing/2014/main" id="{8DF5D7BE-8F3C-41AC-9EAD-8AD7F865F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 descr="How to Identify Your Target Audience and Increase Your Sales Online -  Griffon Webstudios">
            <a:extLst>
              <a:ext uri="{FF2B5EF4-FFF2-40B4-BE49-F238E27FC236}">
                <a16:creationId xmlns="" xmlns:a16="http://schemas.microsoft.com/office/drawing/2014/main" id="{953239C6-1DB4-47F1-8147-D9C776E8E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9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9938" name="Picture 2" descr="Establishing brand recognition in the software development industry">
            <a:extLst>
              <a:ext uri="{FF2B5EF4-FFF2-40B4-BE49-F238E27FC236}">
                <a16:creationId xmlns="" xmlns:a16="http://schemas.microsoft.com/office/drawing/2014/main" id="{5041B369-96F9-40DC-81AA-858C8075A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7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8916" name="Picture 4" descr="5 Effective Ways to Motivate Your Marketing Team">
            <a:extLst>
              <a:ext uri="{FF2B5EF4-FFF2-40B4-BE49-F238E27FC236}">
                <a16:creationId xmlns="" xmlns:a16="http://schemas.microsoft.com/office/drawing/2014/main" id="{065A86C0-A72C-4DC5-80FC-61406CCB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986" name="Picture 2" descr="The 9 Principles That People Who Feel Successful Say They Live By  (Infographic)">
            <a:extLst>
              <a:ext uri="{FF2B5EF4-FFF2-40B4-BE49-F238E27FC236}">
                <a16:creationId xmlns="" xmlns:a16="http://schemas.microsoft.com/office/drawing/2014/main" id="{B3326EBE-4E2E-4636-B993-6503C7907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B775CD93-9DF2-48CB-9F57-1BCA9A46C7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9757" y="448056"/>
            <a:ext cx="1440254" cy="2894124"/>
          </a:xfrm>
          <a:prstGeom prst="rect">
            <a:avLst/>
          </a:prstGeom>
          <a:solidFill>
            <a:srgbClr val="3B3D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6166C6D1-23AC-49C4-BA07-238E4E9F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9757" y="3515821"/>
            <a:ext cx="1440253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5058" name="Picture 2" descr="CLOSE, DETAIL, EXAMINE, FOCUS Stock Image | 025of2 | Fotosearch">
            <a:extLst>
              <a:ext uri="{FF2B5EF4-FFF2-40B4-BE49-F238E27FC236}">
                <a16:creationId xmlns="" xmlns:a16="http://schemas.microsoft.com/office/drawing/2014/main" id="{C180E7F7-B326-4013-BBC3-E1429AA9A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"/>
            <a:ext cx="9317071" cy="80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034" name="Picture 2" descr="Cientista está fazendo sua pesquisa. experiência química. laboratório de  rosto de teste de trabalhador. tubo de ensaio da posse do cientista com  líquido para dentro no laboratório | Foto Premium">
            <a:extLst>
              <a:ext uri="{FF2B5EF4-FFF2-40B4-BE49-F238E27FC236}">
                <a16:creationId xmlns="" xmlns:a16="http://schemas.microsoft.com/office/drawing/2014/main" id="{3146C2AB-761F-4437-B0B8-4B4A985C2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2 Amazing Big Data Success Stories for 2016">
            <a:extLst>
              <a:ext uri="{FF2B5EF4-FFF2-40B4-BE49-F238E27FC236}">
                <a16:creationId xmlns="" xmlns:a16="http://schemas.microsoft.com/office/drawing/2014/main" id="{C704A511-B40C-4638-BD22-D1510CB2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9" y="0"/>
            <a:ext cx="11425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8130" name="Picture 2" descr="Agencies must understand business to be business partners">
            <a:extLst>
              <a:ext uri="{FF2B5EF4-FFF2-40B4-BE49-F238E27FC236}">
                <a16:creationId xmlns="" xmlns:a16="http://schemas.microsoft.com/office/drawing/2014/main" id="{D8F2F67E-745B-460D-9E48-2E491E01C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How to Buy a Used Car in 10 Steps | Edmunds">
            <a:extLst>
              <a:ext uri="{FF2B5EF4-FFF2-40B4-BE49-F238E27FC236}">
                <a16:creationId xmlns="" xmlns:a16="http://schemas.microsoft.com/office/drawing/2014/main" id="{5FAF2971-F2CC-4806-A3E5-00A96C3A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5A22B88-1CF8-49E3-ACBF-353C22347FF7}"/>
              </a:ext>
            </a:extLst>
          </p:cNvPr>
          <p:cNvGrpSpPr/>
          <p:nvPr/>
        </p:nvGrpSpPr>
        <p:grpSpPr>
          <a:xfrm>
            <a:off x="1143000" y="0"/>
            <a:ext cx="6858000" cy="6858000"/>
            <a:chOff x="1143000" y="0"/>
            <a:chExt cx="6858000" cy="6858000"/>
          </a:xfrm>
        </p:grpSpPr>
        <p:pic>
          <p:nvPicPr>
            <p:cNvPr id="47106" name="Picture 2" descr="GUARDIAN PLUS 2 to 4 | Wireless radio communication kit - Vokkero">
              <a:extLst>
                <a:ext uri="{FF2B5EF4-FFF2-40B4-BE49-F238E27FC236}">
                  <a16:creationId xmlns="" xmlns:a16="http://schemas.microsoft.com/office/drawing/2014/main" id="{62648BA7-A1FD-429F-AE92-8DBE889FD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4BDC9F18-98E6-4E87-8693-EBCCB862528D}"/>
                </a:ext>
              </a:extLst>
            </p:cNvPr>
            <p:cNvSpPr/>
            <p:nvPr/>
          </p:nvSpPr>
          <p:spPr>
            <a:xfrm>
              <a:off x="5508104" y="1700808"/>
              <a:ext cx="79208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5443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s.squarespace-cdn.com/content/v1/56aa661025981d66ccbbb2b9/1527796055725-1VTDUQYIDXDXH89RJ22O/ke17ZwdGBToddI8pDm48kLksKulquvUJ7CXJ0cvS_YpZw-zPPgdn4jUwVcJE1ZvWEtT5uBSRWt4vQZAgTJucoTqqXjS3CfNDSuuf31e0tVGp9qbM4MFQzRzB7ZyRjYJaiWQUPz2pdnFzFeqEVfAFBKEcAfnVBrEqrgp1UxUHGkY/Keyword-Word-Clou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250" y="548680"/>
            <a:ext cx="6193670" cy="58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3528" y="44624"/>
            <a:ext cx="8568952" cy="665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/>
              <a:t>Source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Message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Channel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Receiver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Feedback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Environment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Context</a:t>
            </a:r>
            <a:endParaRPr lang="pt-PT" sz="3600" b="1" dirty="0"/>
          </a:p>
          <a:p>
            <a:pPr>
              <a:lnSpc>
                <a:spcPct val="150000"/>
              </a:lnSpc>
            </a:pPr>
            <a:r>
              <a:rPr lang="en-GB" sz="3600" b="1" dirty="0"/>
              <a:t>Interference</a:t>
            </a:r>
            <a:endParaRPr lang="pt-PT" sz="3600" b="1" dirty="0"/>
          </a:p>
        </p:txBody>
      </p:sp>
    </p:spTree>
    <p:extLst>
      <p:ext uri="{BB962C8B-B14F-4D97-AF65-F5344CB8AC3E}">
        <p14:creationId xmlns:p14="http://schemas.microsoft.com/office/powerpoint/2010/main" val="31366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9160" name="Picture 8">
            <a:extLst>
              <a:ext uri="{FF2B5EF4-FFF2-40B4-BE49-F238E27FC236}">
                <a16:creationId xmlns="" xmlns:a16="http://schemas.microsoft.com/office/drawing/2014/main" id="{F729F97F-7BB8-4740-A5D4-8375585F9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2228" name="Picture 4" descr="5 Apps para &quot;desenrascar&quot; técnicos de informática (Parte 1)">
            <a:extLst>
              <a:ext uri="{FF2B5EF4-FFF2-40B4-BE49-F238E27FC236}">
                <a16:creationId xmlns="" xmlns:a16="http://schemas.microsoft.com/office/drawing/2014/main" id="{CB09CBBA-3DA5-44FA-887D-5CE7A131D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ck of awareness of Help to Buy ISA | Mortgage Introducer">
            <a:extLst>
              <a:ext uri="{FF2B5EF4-FFF2-40B4-BE49-F238E27FC236}">
                <a16:creationId xmlns="" xmlns:a16="http://schemas.microsoft.com/office/drawing/2014/main" id="{EE1CB680-B805-4025-8F1A-01878B0B0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02" name="Picture 2" descr="Agilent 7250 GC/Q-TOF system. See the whole picture | Agilent">
            <a:extLst>
              <a:ext uri="{FF2B5EF4-FFF2-40B4-BE49-F238E27FC236}">
                <a16:creationId xmlns="" xmlns:a16="http://schemas.microsoft.com/office/drawing/2014/main" id="{DBFF2984-7C04-4E00-9BDE-ACCB6319B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646F6-5CE3-4C3C-8889-BE808B48DAA4}"/>
              </a:ext>
            </a:extLst>
          </p:cNvPr>
          <p:cNvSpPr/>
          <p:nvPr/>
        </p:nvSpPr>
        <p:spPr>
          <a:xfrm>
            <a:off x="755576" y="1772816"/>
            <a:ext cx="7272808" cy="5085184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748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Design user friendly webpages by Shaikhsadia | Fiverr">
            <a:extLst>
              <a:ext uri="{FF2B5EF4-FFF2-40B4-BE49-F238E27FC236}">
                <a16:creationId xmlns="" xmlns:a16="http://schemas.microsoft.com/office/drawing/2014/main" id="{A1B86737-B14F-447B-8751-E49467B6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3985249" cy="26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O que são flyers? - Printi Blog">
            <a:extLst>
              <a:ext uri="{FF2B5EF4-FFF2-40B4-BE49-F238E27FC236}">
                <a16:creationId xmlns="" xmlns:a16="http://schemas.microsoft.com/office/drawing/2014/main" id="{87F135F2-AA24-4737-AD9C-8BA61768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77580" cy="18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Poster científico corrigido pelo professor">
            <a:extLst>
              <a:ext uri="{FF2B5EF4-FFF2-40B4-BE49-F238E27FC236}">
                <a16:creationId xmlns="" xmlns:a16="http://schemas.microsoft.com/office/drawing/2014/main" id="{AB3373CB-7314-4777-8018-199B6999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021" y="172350"/>
            <a:ext cx="273292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Como baixar vídeos do Facebook no PC usando o Mozilla Firefox - DeUmZoom">
            <a:extLst>
              <a:ext uri="{FF2B5EF4-FFF2-40B4-BE49-F238E27FC236}">
                <a16:creationId xmlns="" xmlns:a16="http://schemas.microsoft.com/office/drawing/2014/main" id="{C1E8105E-E92A-44F2-BB9C-A8B7087B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479776"/>
            <a:ext cx="3709794" cy="22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10,264 Journalist Interview Photos - Free &amp; Royalty-Free Stock Photos from  Dreamstime">
            <a:extLst>
              <a:ext uri="{FF2B5EF4-FFF2-40B4-BE49-F238E27FC236}">
                <a16:creationId xmlns="" xmlns:a16="http://schemas.microsoft.com/office/drawing/2014/main" id="{4BEEABD1-FA69-4B9D-9AA1-9FA65EF1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108" y="4496583"/>
            <a:ext cx="3577580" cy="238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4274" name="Picture 2" descr="Feedback do cliente: veja sua importância e como coletar">
            <a:extLst>
              <a:ext uri="{FF2B5EF4-FFF2-40B4-BE49-F238E27FC236}">
                <a16:creationId xmlns="" xmlns:a16="http://schemas.microsoft.com/office/drawing/2014/main" id="{D1DDEEA6-59DD-43E6-8FB7-B6E236B4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8370" name="Picture 2" descr="Conversa desagradável. mulher agradável e emocionalmente agradável  segurando um receptor de telefone e se sentindo infeliz enquanto tem uma  conversa desagradável | Foto Premium">
            <a:extLst>
              <a:ext uri="{FF2B5EF4-FFF2-40B4-BE49-F238E27FC236}">
                <a16:creationId xmlns="" xmlns:a16="http://schemas.microsoft.com/office/drawing/2014/main" id="{6BE86EF2-3AA7-401D-A6A9-6486D7844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7346" name="Picture 2" descr="Why Managers Are So Important to Business Success – TLNT">
            <a:extLst>
              <a:ext uri="{FF2B5EF4-FFF2-40B4-BE49-F238E27FC236}">
                <a16:creationId xmlns="" xmlns:a16="http://schemas.microsoft.com/office/drawing/2014/main" id="{1FDE4BD9-4415-4536-A1EC-8793F33DF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Can You Return the Car You Just Bought? | Edmunds">
            <a:extLst>
              <a:ext uri="{FF2B5EF4-FFF2-40B4-BE49-F238E27FC236}">
                <a16:creationId xmlns="" xmlns:a16="http://schemas.microsoft.com/office/drawing/2014/main" id="{79912929-E86D-4206-95BE-19F87DC99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6322" name="Picture 2" descr="Richard Dawkins: Make smarter decisions by thinking like a scientist – Big  Think Edge">
            <a:extLst>
              <a:ext uri="{FF2B5EF4-FFF2-40B4-BE49-F238E27FC236}">
                <a16:creationId xmlns="" xmlns:a16="http://schemas.microsoft.com/office/drawing/2014/main" id="{0271F3CB-535E-40A8-B7E9-A62D32267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4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i, I Am an IT Person!">
            <a:extLst>
              <a:ext uri="{FF2B5EF4-FFF2-40B4-BE49-F238E27FC236}">
                <a16:creationId xmlns="" xmlns:a16="http://schemas.microsoft.com/office/drawing/2014/main" id="{E0F884D9-35B2-489D-B083-E762D00EB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72257"/>
            <a:ext cx="7988728" cy="45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2466" name="Picture 2" descr="Top 11 Contact Center Conferences Not to Be Missed in 2020!">
            <a:extLst>
              <a:ext uri="{FF2B5EF4-FFF2-40B4-BE49-F238E27FC236}">
                <a16:creationId xmlns="" xmlns:a16="http://schemas.microsoft.com/office/drawing/2014/main" id="{80C053BF-0ED7-4B85-9ADA-384B38979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0418" name="Picture 2" descr="How to Host an Effective Product Demo to Boost Sales | Nutshell">
            <a:extLst>
              <a:ext uri="{FF2B5EF4-FFF2-40B4-BE49-F238E27FC236}">
                <a16:creationId xmlns="" xmlns:a16="http://schemas.microsoft.com/office/drawing/2014/main" id="{69FA0A2D-D317-48EF-8403-D68B0D97C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9394" name="Picture 2" descr="Tips for Building Your Network — Pamela Weinberg">
            <a:extLst>
              <a:ext uri="{FF2B5EF4-FFF2-40B4-BE49-F238E27FC236}">
                <a16:creationId xmlns="" xmlns:a16="http://schemas.microsoft.com/office/drawing/2014/main" id="{12B9D1E4-AE08-4C77-B798-6A1855E9A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773842" y="404664"/>
            <a:ext cx="7596316" cy="56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21" y="1412776"/>
            <a:ext cx="7257607" cy="53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7544" y="332656"/>
            <a:ext cx="8388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In communication, defining the target is very important because different target should get different messages</a:t>
            </a:r>
          </a:p>
        </p:txBody>
      </p:sp>
    </p:spTree>
    <p:extLst>
      <p:ext uri="{BB962C8B-B14F-4D97-AF65-F5344CB8AC3E}">
        <p14:creationId xmlns:p14="http://schemas.microsoft.com/office/powerpoint/2010/main" val="31366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3490" name="Picture 2" descr="Antique Blue leather sofa,solid wood carving living room sofa furniture,  View blue leather sofa, OE-FASHION Product Details from Foshan Oe-Fashion  Furniture Co., Ltd. on Alibaba.com">
            <a:extLst>
              <a:ext uri="{FF2B5EF4-FFF2-40B4-BE49-F238E27FC236}">
                <a16:creationId xmlns="" xmlns:a16="http://schemas.microsoft.com/office/drawing/2014/main" id="{80010097-CE07-4969-BCAC-1E27F8F71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5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9634" name="Picture 2" descr="10 Digital Strategy Tips To Overcome the Business Transformation |  Neosperience">
            <a:extLst>
              <a:ext uri="{FF2B5EF4-FFF2-40B4-BE49-F238E27FC236}">
                <a16:creationId xmlns="" xmlns:a16="http://schemas.microsoft.com/office/drawing/2014/main" id="{CE43F565-6388-448F-BFFA-0BDCC2CD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8610" name="Picture 2" descr="When inboxes attack: How to prioritize your legal emails - ABA for Law  Students">
            <a:extLst>
              <a:ext uri="{FF2B5EF4-FFF2-40B4-BE49-F238E27FC236}">
                <a16:creationId xmlns="" xmlns:a16="http://schemas.microsoft.com/office/drawing/2014/main" id="{DE78BE22-58AB-4BBA-A30A-F03EA7DDB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egitimate Images, Stock Photos &amp; Vectors | Shutterstock">
            <a:extLst>
              <a:ext uri="{FF2B5EF4-FFF2-40B4-BE49-F238E27FC236}">
                <a16:creationId xmlns="" xmlns:a16="http://schemas.microsoft.com/office/drawing/2014/main" id="{447883D2-CBBB-498F-AF1E-04E3DD4EB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816" y="1379199"/>
            <a:ext cx="9152816" cy="39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9601</TotalTime>
  <Words>3226</Words>
  <Application>Microsoft Office PowerPoint</Application>
  <PresentationFormat>On-screen Show (4:3)</PresentationFormat>
  <Paragraphs>486</Paragraphs>
  <Slides>127</Slides>
  <Notes>126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</dc:creator>
  <cp:lastModifiedBy>INE</cp:lastModifiedBy>
  <cp:revision>100</cp:revision>
  <dcterms:created xsi:type="dcterms:W3CDTF">2020-10-07T15:41:17Z</dcterms:created>
  <dcterms:modified xsi:type="dcterms:W3CDTF">2021-04-28T15:32:14Z</dcterms:modified>
</cp:coreProperties>
</file>