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76" r:id="rId4"/>
    <p:sldId id="258" r:id="rId5"/>
    <p:sldId id="259" r:id="rId6"/>
    <p:sldId id="261" r:id="rId7"/>
    <p:sldId id="260" r:id="rId8"/>
    <p:sldId id="267" r:id="rId9"/>
    <p:sldId id="262" r:id="rId10"/>
    <p:sldId id="263" r:id="rId11"/>
    <p:sldId id="264" r:id="rId12"/>
    <p:sldId id="265" r:id="rId13"/>
    <p:sldId id="266" r:id="rId14"/>
    <p:sldId id="269" r:id="rId15"/>
    <p:sldId id="268" r:id="rId16"/>
    <p:sldId id="270" r:id="rId17"/>
    <p:sldId id="271" r:id="rId18"/>
    <p:sldId id="272" r:id="rId19"/>
    <p:sldId id="273" r:id="rId20"/>
    <p:sldId id="274" r:id="rId21"/>
    <p:sldId id="277" r:id="rId22"/>
    <p:sldId id="278" r:id="rId23"/>
    <p:sldId id="279" r:id="rId24"/>
    <p:sldId id="280" r:id="rId25"/>
    <p:sldId id="275" r:id="rId26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7" d="100"/>
          <a:sy n="77" d="100"/>
        </p:scale>
        <p:origin x="-864" y="22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797FBC-7E8C-4E6A-AE3E-57C28A47C3CA}" type="datetimeFigureOut">
              <a:rPr lang="pt-PT" smtClean="0"/>
              <a:t>21-05-2020</a:t>
            </a:fld>
            <a:endParaRPr lang="pt-P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CC6457-E701-4BE7-81E6-2BB19D252ECD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826094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noProof="0" dirty="0" smtClean="0"/>
              <a:t>For</a:t>
            </a:r>
            <a:r>
              <a:rPr lang="en-US" baseline="0" noProof="0" dirty="0" smtClean="0"/>
              <a:t> the first area we </a:t>
            </a:r>
            <a:r>
              <a:rPr lang="en-US" noProof="0" dirty="0" smtClean="0"/>
              <a:t>launched a survey that</a:t>
            </a:r>
            <a:r>
              <a:rPr lang="en-US" baseline="0" noProof="0" dirty="0" smtClean="0"/>
              <a:t> was open for answers by all partners from 18 November until 18 December</a:t>
            </a:r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B07CD4-D677-41BE-A06C-EEAC9DB3AF97}" type="slidenum">
              <a:rPr lang="pt-PT" smtClean="0"/>
              <a:pPr/>
              <a:t>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6874273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B07CD4-D677-41BE-A06C-EEAC9DB3AF97}" type="slidenum">
              <a:rPr lang="pt-PT" smtClean="0"/>
              <a:pPr/>
              <a:t>23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6874273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B07CD4-D677-41BE-A06C-EEAC9DB3AF97}" type="slidenum">
              <a:rPr lang="pt-PT" smtClean="0"/>
              <a:pPr/>
              <a:t>24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6874273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CC6457-E701-4BE7-81E6-2BB19D252ECD}" type="slidenum">
              <a:rPr lang="pt-PT" smtClean="0"/>
              <a:t>10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756806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CC6457-E701-4BE7-81E6-2BB19D252ECD}" type="slidenum">
              <a:rPr lang="pt-PT" smtClean="0"/>
              <a:t>11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756806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CC6457-E701-4BE7-81E6-2BB19D252ECD}" type="slidenum">
              <a:rPr lang="pt-PT" smtClean="0"/>
              <a:t>12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756806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CC6457-E701-4BE7-81E6-2BB19D252ECD}" type="slidenum">
              <a:rPr lang="pt-PT" smtClean="0"/>
              <a:t>13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756806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noProof="0" dirty="0" smtClean="0"/>
              <a:t>We</a:t>
            </a:r>
            <a:r>
              <a:rPr lang="en-US" baseline="0" noProof="0" dirty="0" smtClean="0"/>
              <a:t> already started working on </a:t>
            </a:r>
            <a:r>
              <a:rPr lang="en-US" baseline="0" noProof="0" dirty="0" err="1" smtClean="0"/>
              <a:t>Sinder</a:t>
            </a:r>
            <a:r>
              <a:rPr lang="en-US" baseline="0" noProof="0" dirty="0" smtClean="0"/>
              <a:t> and have some </a:t>
            </a:r>
            <a:r>
              <a:rPr lang="en-US" baseline="0" noProof="0" dirty="0" err="1" smtClean="0"/>
              <a:t>ideias</a:t>
            </a:r>
            <a:r>
              <a:rPr lang="en-US" baseline="0" noProof="0" dirty="0" smtClean="0"/>
              <a:t> but we will need your help to better understand the services available and write the right questions for them</a:t>
            </a:r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B07CD4-D677-41BE-A06C-EEAC9DB3AF97}" type="slidenum">
              <a:rPr lang="pt-PT" smtClean="0"/>
              <a:pPr/>
              <a:t>19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6874273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noProof="0" dirty="0" smtClean="0"/>
              <a:t>We</a:t>
            </a:r>
            <a:r>
              <a:rPr lang="en-US" baseline="0" noProof="0" dirty="0" smtClean="0"/>
              <a:t> already started working on </a:t>
            </a:r>
            <a:r>
              <a:rPr lang="en-US" baseline="0" noProof="0" dirty="0" err="1" smtClean="0"/>
              <a:t>Sinder</a:t>
            </a:r>
            <a:r>
              <a:rPr lang="en-US" baseline="0" noProof="0" dirty="0" smtClean="0"/>
              <a:t> and have </a:t>
            </a:r>
            <a:r>
              <a:rPr lang="en-US" baseline="0" noProof="0" smtClean="0"/>
              <a:t>some ideas </a:t>
            </a:r>
            <a:r>
              <a:rPr lang="en-US" baseline="0" noProof="0" dirty="0" smtClean="0"/>
              <a:t>but we will need your help to better understand the services available and write the right questions for them</a:t>
            </a:r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B07CD4-D677-41BE-A06C-EEAC9DB3AF97}" type="slidenum">
              <a:rPr lang="pt-PT" smtClean="0"/>
              <a:pPr/>
              <a:t>20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6874273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B07CD4-D677-41BE-A06C-EEAC9DB3AF97}" type="slidenum">
              <a:rPr lang="pt-PT" smtClean="0"/>
              <a:pPr/>
              <a:t>21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6874273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B07CD4-D677-41BE-A06C-EEAC9DB3AF97}" type="slidenum">
              <a:rPr lang="pt-PT" smtClean="0"/>
              <a:pPr/>
              <a:t>22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6874273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19CFE-7727-48B2-9FFF-04660FAE4067}" type="datetimeFigureOut">
              <a:rPr lang="pt-PT" smtClean="0"/>
              <a:t>21-05-2020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428E0-CC2A-446D-8A3D-DE51FE852F6E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985755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19CFE-7727-48B2-9FFF-04660FAE4067}" type="datetimeFigureOut">
              <a:rPr lang="pt-PT" smtClean="0"/>
              <a:t>21-05-2020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428E0-CC2A-446D-8A3D-DE51FE852F6E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0716598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19CFE-7727-48B2-9FFF-04660FAE4067}" type="datetimeFigureOut">
              <a:rPr lang="pt-PT" smtClean="0"/>
              <a:t>21-05-2020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428E0-CC2A-446D-8A3D-DE51FE852F6E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8025116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19CFE-7727-48B2-9FFF-04660FAE4067}" type="datetimeFigureOut">
              <a:rPr lang="pt-PT" smtClean="0"/>
              <a:t>21-05-2020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428E0-CC2A-446D-8A3D-DE51FE852F6E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368243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19CFE-7727-48B2-9FFF-04660FAE4067}" type="datetimeFigureOut">
              <a:rPr lang="pt-PT" smtClean="0"/>
              <a:t>21-05-2020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428E0-CC2A-446D-8A3D-DE51FE852F6E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678171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19CFE-7727-48B2-9FFF-04660FAE4067}" type="datetimeFigureOut">
              <a:rPr lang="pt-PT" smtClean="0"/>
              <a:t>21-05-2020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428E0-CC2A-446D-8A3D-DE51FE852F6E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3009587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19CFE-7727-48B2-9FFF-04660FAE4067}" type="datetimeFigureOut">
              <a:rPr lang="pt-PT" smtClean="0"/>
              <a:t>21-05-2020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428E0-CC2A-446D-8A3D-DE51FE852F6E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01418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19CFE-7727-48B2-9FFF-04660FAE4067}" type="datetimeFigureOut">
              <a:rPr lang="pt-PT" smtClean="0"/>
              <a:t>21-05-2020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428E0-CC2A-446D-8A3D-DE51FE852F6E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576653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19CFE-7727-48B2-9FFF-04660FAE4067}" type="datetimeFigureOut">
              <a:rPr lang="pt-PT" smtClean="0"/>
              <a:t>21-05-2020</a:t>
            </a:fld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428E0-CC2A-446D-8A3D-DE51FE852F6E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576553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19CFE-7727-48B2-9FFF-04660FAE4067}" type="datetimeFigureOut">
              <a:rPr lang="pt-PT" smtClean="0"/>
              <a:t>21-05-2020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428E0-CC2A-446D-8A3D-DE51FE852F6E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1551701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19CFE-7727-48B2-9FFF-04660FAE4067}" type="datetimeFigureOut">
              <a:rPr lang="pt-PT" smtClean="0"/>
              <a:t>21-05-2020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428E0-CC2A-446D-8A3D-DE51FE852F6E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72626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B19CFE-7727-48B2-9FFF-04660FAE4067}" type="datetimeFigureOut">
              <a:rPr lang="pt-PT" smtClean="0"/>
              <a:t>21-05-2020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5428E0-CC2A-446D-8A3D-DE51FE852F6E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190922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slide" Target="slide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2348880"/>
            <a:ext cx="3024336" cy="403244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99592" y="116632"/>
            <a:ext cx="777686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2800" b="1" cap="all" dirty="0" smtClean="0"/>
              <a:t>WP 4 - communication</a:t>
            </a:r>
          </a:p>
          <a:p>
            <a:pPr fontAlgn="base"/>
            <a:r>
              <a:rPr lang="en-US" sz="2800" b="1" cap="all" dirty="0"/>
              <a:t>Create and communicate success </a:t>
            </a:r>
            <a:r>
              <a:rPr lang="en-US" sz="2800" b="1" cap="all" dirty="0" smtClean="0"/>
              <a:t>stories</a:t>
            </a:r>
            <a:endParaRPr lang="en-US" sz="2800" b="1" cap="all" dirty="0"/>
          </a:p>
        </p:txBody>
      </p:sp>
      <p:sp>
        <p:nvSpPr>
          <p:cNvPr id="6" name="Rectangle 5"/>
          <p:cNvSpPr/>
          <p:nvPr/>
        </p:nvSpPr>
        <p:spPr>
          <a:xfrm>
            <a:off x="899592" y="1100818"/>
            <a:ext cx="55357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2800" b="1" cap="all" dirty="0" smtClean="0"/>
              <a:t>Consortium meeting 20-05-2020</a:t>
            </a:r>
            <a:endParaRPr lang="pt-PT" sz="2800" b="1" cap="all" dirty="0"/>
          </a:p>
        </p:txBody>
      </p:sp>
    </p:spTree>
    <p:extLst>
      <p:ext uri="{BB962C8B-B14F-4D97-AF65-F5344CB8AC3E}">
        <p14:creationId xmlns:p14="http://schemas.microsoft.com/office/powerpoint/2010/main" val="2941277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7830" y="82352"/>
            <a:ext cx="806661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</a:rPr>
              <a:t>Flyers</a:t>
            </a:r>
          </a:p>
          <a:p>
            <a:r>
              <a:rPr lang="en-US" dirty="0" smtClean="0"/>
              <a:t>	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6" t="18774" r="2525" b="6225"/>
          <a:stretch/>
        </p:blipFill>
        <p:spPr bwMode="auto">
          <a:xfrm>
            <a:off x="273850" y="1628801"/>
            <a:ext cx="8594577" cy="4071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0489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6" b="4849"/>
          <a:stretch/>
        </p:blipFill>
        <p:spPr bwMode="auto">
          <a:xfrm>
            <a:off x="792388" y="513238"/>
            <a:ext cx="6875955" cy="6375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7830" y="82352"/>
            <a:ext cx="806661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</a:rPr>
              <a:t>Flyers</a:t>
            </a:r>
          </a:p>
          <a:p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3563888" y="1052736"/>
            <a:ext cx="1368152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055524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66"/>
          <a:stretch/>
        </p:blipFill>
        <p:spPr bwMode="auto">
          <a:xfrm>
            <a:off x="979602" y="589398"/>
            <a:ext cx="6536724" cy="6182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7830" y="82352"/>
            <a:ext cx="806661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</a:rPr>
              <a:t>Flyers</a:t>
            </a:r>
          </a:p>
          <a:p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587346" y="1124744"/>
            <a:ext cx="1368152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55813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7830" y="82352"/>
            <a:ext cx="806661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</a:rPr>
              <a:t>Flyers</a:t>
            </a:r>
          </a:p>
          <a:p>
            <a:r>
              <a:rPr lang="en-US" dirty="0" smtClean="0"/>
              <a:t>	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52" t="18476" r="20119" b="9999"/>
          <a:stretch/>
        </p:blipFill>
        <p:spPr bwMode="auto">
          <a:xfrm>
            <a:off x="-13216" y="980728"/>
            <a:ext cx="9049712" cy="5869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507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7830" y="82352"/>
            <a:ext cx="806661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</a:rPr>
              <a:t>Success stories</a:t>
            </a:r>
          </a:p>
          <a:p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95536" y="1268760"/>
            <a:ext cx="7671082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</a:rPr>
              <a:t>Success stories types</a:t>
            </a:r>
          </a:p>
          <a:p>
            <a:endParaRPr lang="en-US" sz="3200" b="1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</a:rPr>
              <a:t>	Interviews</a:t>
            </a:r>
          </a:p>
          <a:p>
            <a:pPr lvl="2"/>
            <a:r>
              <a:rPr lang="en-US" sz="3200" b="1" dirty="0">
                <a:solidFill>
                  <a:schemeClr val="tx2">
                    <a:lumMod val="75000"/>
                  </a:schemeClr>
                </a:solidFill>
              </a:rPr>
              <a:t>	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</a:rPr>
              <a:t>Paper</a:t>
            </a:r>
          </a:p>
          <a:p>
            <a:pPr lvl="2"/>
            <a:r>
              <a:rPr lang="en-US" sz="3200" b="1" dirty="0">
                <a:solidFill>
                  <a:schemeClr val="tx2">
                    <a:lumMod val="75000"/>
                  </a:schemeClr>
                </a:solidFill>
              </a:rPr>
              <a:t>	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</a:rPr>
              <a:t>Filmed</a:t>
            </a:r>
          </a:p>
          <a:p>
            <a:pPr lvl="2"/>
            <a:r>
              <a:rPr lang="pt-PT" sz="3200" dirty="0" smtClean="0"/>
              <a:t/>
            </a:r>
            <a:br>
              <a:rPr lang="pt-PT" sz="3200" dirty="0" smtClean="0"/>
            </a:b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</a:rPr>
              <a:t>Written testimony</a:t>
            </a:r>
          </a:p>
          <a:p>
            <a:r>
              <a:rPr lang="en-US" dirty="0" smtClean="0"/>
              <a:t>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6654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7830" y="82352"/>
            <a:ext cx="806661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</a:rPr>
              <a:t>Success stories</a:t>
            </a:r>
          </a:p>
          <a:p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52932" y="692696"/>
            <a:ext cx="33032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Success stories template</a:t>
            </a:r>
          </a:p>
        </p:txBody>
      </p:sp>
      <p:sp>
        <p:nvSpPr>
          <p:cNvPr id="6" name="Rectangle 5"/>
          <p:cNvSpPr/>
          <p:nvPr/>
        </p:nvSpPr>
        <p:spPr>
          <a:xfrm>
            <a:off x="467544" y="1052736"/>
            <a:ext cx="8496944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Name 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of the 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service?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The 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source of the service 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?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How long has it been used ?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Who uses the service ?</a:t>
            </a:r>
            <a:endParaRPr lang="en-US" sz="2000" dirty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Service 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description ?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What problems were solved ?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What were the productivity gains obtained ?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Before using this service, how was the problem addressed?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Were there incentives 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to 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use 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this service 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?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Is 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it possible to relate to the GSBPM 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?</a:t>
            </a:r>
            <a:endParaRPr lang="en-US" sz="2000" dirty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Where did the service get to know ?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If its existence was known prior, would it be useful?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7009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7830" y="82352"/>
            <a:ext cx="806661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</a:rPr>
              <a:t>Success stories</a:t>
            </a:r>
          </a:p>
          <a:p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52932" y="692696"/>
            <a:ext cx="33032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Success stories template</a:t>
            </a:r>
          </a:p>
        </p:txBody>
      </p:sp>
      <p:sp>
        <p:nvSpPr>
          <p:cNvPr id="6" name="Rectangle 5"/>
          <p:cNvSpPr/>
          <p:nvPr/>
        </p:nvSpPr>
        <p:spPr>
          <a:xfrm>
            <a:off x="467544" y="1124744"/>
            <a:ext cx="8496944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Channel to obtain the service ?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Manual available ?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Help desk ?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What is the level of technical support ?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Support 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for day to day operation ? </a:t>
            </a:r>
            <a:endParaRPr lang="en-US" sz="20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Were 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there some tool/demo 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app 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to evaluate/try the service 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?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Easy to know and install new versions of the service?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The technical requirements were explicitly known before use?</a:t>
            </a:r>
            <a:endParaRPr lang="en-US" sz="2000" dirty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Were technical requirements easily overcome?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Providing 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feedbacks on the service exist ? </a:t>
            </a:r>
            <a:endParaRPr lang="en-US" sz="20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Is 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it possible to contribute to the development of the service 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?</a:t>
            </a:r>
            <a:endParaRPr lang="en-US" sz="20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0178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7830" y="82352"/>
            <a:ext cx="806661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chemeClr val="tx2">
                    <a:lumMod val="75000"/>
                  </a:schemeClr>
                </a:solidFill>
              </a:rPr>
              <a:t>Sinder</a:t>
            </a:r>
            <a:endParaRPr lang="en-US" sz="32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95536" y="870093"/>
            <a:ext cx="7671082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</a:rPr>
              <a:t>Future development based 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</a:rPr>
              <a:t>on 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</a:rPr>
              <a:t>catalogue</a:t>
            </a:r>
          </a:p>
          <a:p>
            <a:pPr>
              <a:spcAft>
                <a:spcPts val="1800"/>
              </a:spcAft>
            </a:pP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</a:rPr>
              <a:t>Catalogue should allow other items needed to </a:t>
            </a:r>
            <a:r>
              <a:rPr lang="en-US" sz="3200" b="1" dirty="0" err="1" smtClean="0">
                <a:solidFill>
                  <a:schemeClr val="tx2">
                    <a:lumMod val="75000"/>
                  </a:schemeClr>
                </a:solidFill>
              </a:rPr>
              <a:t>Sinder</a:t>
            </a:r>
            <a:endParaRPr lang="en-US" sz="32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spcAft>
                <a:spcPts val="1800"/>
              </a:spcAft>
            </a:pP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</a:rPr>
              <a:t>When navigating </a:t>
            </a:r>
            <a:r>
              <a:rPr lang="en-US" sz="3200" b="1" dirty="0" err="1" smtClean="0">
                <a:solidFill>
                  <a:schemeClr val="tx2">
                    <a:lumMod val="75000"/>
                  </a:schemeClr>
                </a:solidFill>
              </a:rPr>
              <a:t>Sinder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</a:rPr>
              <a:t>, the shortest path should be calculated</a:t>
            </a:r>
          </a:p>
          <a:p>
            <a:pPr>
              <a:spcAft>
                <a:spcPts val="1800"/>
              </a:spcAft>
            </a:pP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</a:rPr>
              <a:t>When a service is matched, all their characteristics should be displayed</a:t>
            </a:r>
          </a:p>
          <a:p>
            <a:pPr>
              <a:spcAft>
                <a:spcPts val="1800"/>
              </a:spcAft>
            </a:pP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</a:rPr>
              <a:t>When 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</a:rPr>
              <a:t>a service is 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</a:rPr>
              <a:t>not matched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</a:rPr>
              <a:t>a similar service could be presented</a:t>
            </a:r>
            <a:endParaRPr lang="en-US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1281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7830" y="82352"/>
            <a:ext cx="806661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chemeClr val="tx2">
                    <a:lumMod val="75000"/>
                  </a:schemeClr>
                </a:solidFill>
              </a:rPr>
              <a:t>Sinder</a:t>
            </a:r>
            <a:endParaRPr lang="en-US" sz="32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95536" y="870093"/>
            <a:ext cx="7671082" cy="66633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</a:rPr>
              <a:t>Future development based 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</a:rPr>
              <a:t>on 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</a:rPr>
              <a:t>catalogue</a:t>
            </a:r>
          </a:p>
          <a:p>
            <a:pPr>
              <a:spcAft>
                <a:spcPts val="1800"/>
              </a:spcAft>
            </a:pP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</a:rPr>
              <a:t>Catalogue should allow other items needed to </a:t>
            </a:r>
            <a:r>
              <a:rPr lang="en-US" sz="3200" b="1" dirty="0" err="1" smtClean="0">
                <a:solidFill>
                  <a:schemeClr val="tx2">
                    <a:lumMod val="75000"/>
                  </a:schemeClr>
                </a:solidFill>
              </a:rPr>
              <a:t>Sinder</a:t>
            </a:r>
            <a:endParaRPr lang="en-US" sz="32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spcAft>
                <a:spcPts val="1800"/>
              </a:spcAft>
            </a:pP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</a:rPr>
              <a:t>When navigating </a:t>
            </a:r>
            <a:r>
              <a:rPr lang="en-US" sz="3200" b="1" dirty="0" err="1" smtClean="0">
                <a:solidFill>
                  <a:schemeClr val="tx2">
                    <a:lumMod val="75000"/>
                  </a:schemeClr>
                </a:solidFill>
              </a:rPr>
              <a:t>Sinder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</a:rPr>
              <a:t>, the shortest path should be calculated</a:t>
            </a:r>
          </a:p>
          <a:p>
            <a:pPr>
              <a:spcAft>
                <a:spcPts val="1800"/>
              </a:spcAft>
            </a:pP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</a:rPr>
              <a:t>When a service is matched, all their characteristics should be displayed</a:t>
            </a:r>
          </a:p>
          <a:p>
            <a:pPr>
              <a:spcAft>
                <a:spcPts val="1800"/>
              </a:spcAft>
            </a:pP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</a:rPr>
              <a:t>When 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</a:rPr>
              <a:t>a service is 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</a:rPr>
              <a:t>not matched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</a:rPr>
              <a:t>a similar service could be presented</a:t>
            </a:r>
            <a:endParaRPr lang="en-US" sz="3200" b="1" dirty="0">
              <a:solidFill>
                <a:schemeClr val="tx2">
                  <a:lumMod val="75000"/>
                </a:schemeClr>
              </a:solidFill>
            </a:endParaRPr>
          </a:p>
          <a:p>
            <a:endParaRPr lang="en-US" sz="3200" b="1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smtClean="0"/>
              <a:t>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8074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s://www.cso.ie/en/media/csoie/methods/generalmethodologydocuments/GSBPM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85728"/>
            <a:ext cx="9094331" cy="5767392"/>
          </a:xfrm>
          <a:prstGeom prst="rect">
            <a:avLst/>
          </a:prstGeom>
          <a:noFill/>
        </p:spPr>
      </p:pic>
      <p:sp>
        <p:nvSpPr>
          <p:cNvPr id="30" name="Rectangle 29">
            <a:hlinkClick r:id="rId4" action="ppaction://hlinksldjump"/>
          </p:cNvPr>
          <p:cNvSpPr/>
          <p:nvPr/>
        </p:nvSpPr>
        <p:spPr>
          <a:xfrm>
            <a:off x="5715008" y="1285860"/>
            <a:ext cx="1000132" cy="5000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645779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44624"/>
            <a:ext cx="1296144" cy="172819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691680" y="116632"/>
            <a:ext cx="698477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2800" b="1" cap="all" dirty="0"/>
              <a:t>TRACK </a:t>
            </a:r>
            <a:r>
              <a:rPr lang="en-US" sz="2800" b="1" cap="all" dirty="0" smtClean="0"/>
              <a:t>4 </a:t>
            </a:r>
            <a:r>
              <a:rPr lang="en-US" sz="2800" b="1" cap="all" dirty="0"/>
              <a:t>- </a:t>
            </a:r>
            <a:r>
              <a:rPr lang="en-US" sz="2800" b="1" cap="all" dirty="0" smtClean="0"/>
              <a:t>communication</a:t>
            </a:r>
            <a:endParaRPr lang="en-US" sz="2800" b="1" cap="all" dirty="0"/>
          </a:p>
          <a:p>
            <a:pPr fontAlgn="base"/>
            <a:r>
              <a:rPr lang="en-US" sz="2800" b="1" cap="all" dirty="0" smtClean="0"/>
              <a:t>TOULOUSE HACKATHON </a:t>
            </a:r>
            <a:r>
              <a:rPr lang="en-US" sz="2800" b="1" cap="all" dirty="0"/>
              <a:t>- </a:t>
            </a:r>
            <a:r>
              <a:rPr lang="en-US" sz="2800" b="1" cap="all" dirty="0" smtClean="0"/>
              <a:t>JANUARY 2020</a:t>
            </a:r>
            <a:endParaRPr lang="en-US" sz="2800" b="1" cap="all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15" r="1510" b="1855"/>
          <a:stretch/>
        </p:blipFill>
        <p:spPr bwMode="auto">
          <a:xfrm>
            <a:off x="899592" y="1268760"/>
            <a:ext cx="8121273" cy="5325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5784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758" y="44624"/>
            <a:ext cx="1296144" cy="1728192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4344701" y="69839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PT" dirty="0"/>
          </a:p>
        </p:txBody>
      </p:sp>
      <p:sp>
        <p:nvSpPr>
          <p:cNvPr id="48" name="Cloud 47"/>
          <p:cNvSpPr/>
          <p:nvPr/>
        </p:nvSpPr>
        <p:spPr>
          <a:xfrm>
            <a:off x="0" y="1285860"/>
            <a:ext cx="2142237" cy="862062"/>
          </a:xfrm>
          <a:prstGeom prst="cloud">
            <a:avLst/>
          </a:prstGeom>
          <a:scene3d>
            <a:camera prst="orthographicFront">
              <a:rot lat="0" lon="0" rev="1800000"/>
            </a:camera>
            <a:lightRig rig="threePt" dir="t"/>
          </a:scene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smtClean="0"/>
              <a:t>SINDER</a:t>
            </a:r>
            <a:endParaRPr lang="pt-PT" dirty="0"/>
          </a:p>
        </p:txBody>
      </p:sp>
      <p:sp>
        <p:nvSpPr>
          <p:cNvPr id="37" name="TextBox 36"/>
          <p:cNvSpPr txBox="1"/>
          <p:nvPr/>
        </p:nvSpPr>
        <p:spPr>
          <a:xfrm>
            <a:off x="4825294" y="285728"/>
            <a:ext cx="4932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b="1" dirty="0" smtClean="0"/>
              <a:t>Yes</a:t>
            </a:r>
            <a:endParaRPr lang="pt-PT" b="1" dirty="0"/>
          </a:p>
        </p:txBody>
      </p:sp>
      <p:sp>
        <p:nvSpPr>
          <p:cNvPr id="62" name="Oval 61"/>
          <p:cNvSpPr/>
          <p:nvPr/>
        </p:nvSpPr>
        <p:spPr>
          <a:xfrm>
            <a:off x="4643438" y="3643314"/>
            <a:ext cx="2006854" cy="108012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You should try 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JDEMETRA+</a:t>
            </a:r>
            <a:endParaRPr lang="pt-PT" b="1" dirty="0"/>
          </a:p>
        </p:txBody>
      </p:sp>
      <p:sp>
        <p:nvSpPr>
          <p:cNvPr id="68" name="Rectangle 67"/>
          <p:cNvSpPr/>
          <p:nvPr/>
        </p:nvSpPr>
        <p:spPr>
          <a:xfrm>
            <a:off x="5847054" y="285728"/>
            <a:ext cx="1368152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600" dirty="0"/>
              <a:t>Seasonal Adjustment</a:t>
            </a:r>
            <a:endParaRPr lang="en-US" sz="1600" dirty="0"/>
          </a:p>
        </p:txBody>
      </p:sp>
      <p:cxnSp>
        <p:nvCxnSpPr>
          <p:cNvPr id="72" name="Elbow Connector 20"/>
          <p:cNvCxnSpPr>
            <a:stCxn id="68" idx="2"/>
            <a:endCxn id="62" idx="0"/>
          </p:cNvCxnSpPr>
          <p:nvPr/>
        </p:nvCxnSpPr>
        <p:spPr>
          <a:xfrm rot="5400000">
            <a:off x="4842253" y="1954437"/>
            <a:ext cx="2493490" cy="884265"/>
          </a:xfrm>
          <a:prstGeom prst="bentConnector3">
            <a:avLst>
              <a:gd name="adj1" fmla="val 50000"/>
            </a:avLst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Rectangle 73"/>
          <p:cNvSpPr/>
          <p:nvPr/>
        </p:nvSpPr>
        <p:spPr>
          <a:xfrm>
            <a:off x="4000528" y="285728"/>
            <a:ext cx="1368152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600" dirty="0" err="1" smtClean="0"/>
              <a:t>Computing</a:t>
            </a:r>
            <a:r>
              <a:rPr lang="pt-PT" sz="1600" dirty="0" smtClean="0"/>
              <a:t> indexes</a:t>
            </a:r>
            <a:endParaRPr lang="en-US" sz="1600" dirty="0"/>
          </a:p>
        </p:txBody>
      </p:sp>
      <p:sp>
        <p:nvSpPr>
          <p:cNvPr id="75" name="Rectangle 74"/>
          <p:cNvSpPr/>
          <p:nvPr/>
        </p:nvSpPr>
        <p:spPr>
          <a:xfrm>
            <a:off x="2143140" y="285728"/>
            <a:ext cx="1368152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600" dirty="0" smtClean="0"/>
              <a:t>Prepare maps</a:t>
            </a:r>
            <a:endParaRPr lang="en-US" sz="1600" dirty="0"/>
          </a:p>
        </p:txBody>
      </p:sp>
      <p:sp>
        <p:nvSpPr>
          <p:cNvPr id="108" name="TextBox 107"/>
          <p:cNvSpPr txBox="1"/>
          <p:nvPr/>
        </p:nvSpPr>
        <p:spPr>
          <a:xfrm>
            <a:off x="5936176" y="1928802"/>
            <a:ext cx="4932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b="1" dirty="0" smtClean="0"/>
              <a:t>Yes</a:t>
            </a:r>
            <a:endParaRPr lang="pt-PT" b="1" dirty="0"/>
          </a:p>
        </p:txBody>
      </p:sp>
      <p:sp>
        <p:nvSpPr>
          <p:cNvPr id="116" name="Oval 115"/>
          <p:cNvSpPr/>
          <p:nvPr/>
        </p:nvSpPr>
        <p:spPr>
          <a:xfrm>
            <a:off x="571472" y="5643578"/>
            <a:ext cx="2006854" cy="108012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You should try </a:t>
            </a:r>
            <a:r>
              <a:rPr lang="pt-PT" b="1" dirty="0" smtClean="0">
                <a:solidFill>
                  <a:schemeClr val="accent3">
                    <a:lumMod val="50000"/>
                  </a:schemeClr>
                </a:solidFill>
              </a:rPr>
              <a:t>Chart </a:t>
            </a:r>
            <a:r>
              <a:rPr lang="pt-PT" b="1" dirty="0">
                <a:solidFill>
                  <a:schemeClr val="accent3">
                    <a:lumMod val="50000"/>
                  </a:schemeClr>
                </a:solidFill>
              </a:rPr>
              <a:t>Generator</a:t>
            </a:r>
          </a:p>
        </p:txBody>
      </p:sp>
      <p:cxnSp>
        <p:nvCxnSpPr>
          <p:cNvPr id="117" name="Elbow Connector 54"/>
          <p:cNvCxnSpPr>
            <a:stCxn id="75" idx="2"/>
            <a:endCxn id="116" idx="0"/>
          </p:cNvCxnSpPr>
          <p:nvPr/>
        </p:nvCxnSpPr>
        <p:spPr>
          <a:xfrm rot="5400000">
            <a:off x="-45819" y="2770543"/>
            <a:ext cx="4493754" cy="1252317"/>
          </a:xfrm>
          <a:prstGeom prst="bentConnector3">
            <a:avLst>
              <a:gd name="adj1" fmla="val 50000"/>
            </a:avLst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Snip Diagonal Corner Rectangle 50"/>
          <p:cNvSpPr/>
          <p:nvPr/>
        </p:nvSpPr>
        <p:spPr>
          <a:xfrm>
            <a:off x="6715140" y="3357562"/>
            <a:ext cx="2357422" cy="2071702"/>
          </a:xfrm>
          <a:prstGeom prst="snip2Diag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b="1" dirty="0" smtClean="0"/>
              <a:t>It Uses JAVA</a:t>
            </a:r>
          </a:p>
          <a:p>
            <a:r>
              <a:rPr lang="pt-PT" b="1" dirty="0" smtClean="0"/>
              <a:t>Is Not Propriarty</a:t>
            </a:r>
          </a:p>
          <a:p>
            <a:r>
              <a:rPr lang="pt-PT" b="1" dirty="0" smtClean="0"/>
              <a:t>Is RESTfull</a:t>
            </a:r>
          </a:p>
          <a:p>
            <a:r>
              <a:rPr lang="pt-PT" b="1" dirty="0" smtClean="0"/>
              <a:t>Uses Method 1</a:t>
            </a:r>
          </a:p>
          <a:p>
            <a:r>
              <a:rPr lang="pt-PT" b="1" dirty="0" smtClean="0"/>
              <a:t>Uses Method 1</a:t>
            </a:r>
          </a:p>
          <a:p>
            <a:pPr algn="ctr"/>
            <a:r>
              <a:rPr lang="pt-PT" b="1" dirty="0" smtClean="0"/>
              <a:t> </a:t>
            </a:r>
            <a:endParaRPr lang="pt-PT" b="1" dirty="0"/>
          </a:p>
        </p:txBody>
      </p:sp>
      <p:sp>
        <p:nvSpPr>
          <p:cNvPr id="54" name="TextBox 53"/>
          <p:cNvSpPr txBox="1"/>
          <p:nvPr/>
        </p:nvSpPr>
        <p:spPr>
          <a:xfrm>
            <a:off x="2149962" y="2000240"/>
            <a:ext cx="4932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b="1" dirty="0" smtClean="0"/>
              <a:t>Yes</a:t>
            </a:r>
            <a:endParaRPr lang="pt-PT" b="1" dirty="0"/>
          </a:p>
        </p:txBody>
      </p:sp>
      <p:sp>
        <p:nvSpPr>
          <p:cNvPr id="60" name="Oval 59"/>
          <p:cNvSpPr/>
          <p:nvPr/>
        </p:nvSpPr>
        <p:spPr>
          <a:xfrm>
            <a:off x="2350832" y="4357694"/>
            <a:ext cx="2006854" cy="108012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Sorry. We don’t have that service</a:t>
            </a:r>
            <a:endParaRPr lang="pt-PT" b="1" dirty="0"/>
          </a:p>
        </p:txBody>
      </p:sp>
      <p:cxnSp>
        <p:nvCxnSpPr>
          <p:cNvPr id="61" name="Elbow Connector 20"/>
          <p:cNvCxnSpPr>
            <a:stCxn id="74" idx="2"/>
            <a:endCxn id="60" idx="0"/>
          </p:cNvCxnSpPr>
          <p:nvPr/>
        </p:nvCxnSpPr>
        <p:spPr>
          <a:xfrm rot="5400000">
            <a:off x="2415497" y="2088587"/>
            <a:ext cx="3207870" cy="1330345"/>
          </a:xfrm>
          <a:prstGeom prst="bentConnector3">
            <a:avLst>
              <a:gd name="adj1" fmla="val 50000"/>
            </a:avLst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4007350" y="2064838"/>
            <a:ext cx="4932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b="1" dirty="0" smtClean="0"/>
              <a:t>Yes</a:t>
            </a:r>
            <a:endParaRPr lang="pt-PT" b="1" dirty="0"/>
          </a:p>
        </p:txBody>
      </p:sp>
      <p:sp>
        <p:nvSpPr>
          <p:cNvPr id="73" name="Snip Diagonal Corner Rectangle 72"/>
          <p:cNvSpPr/>
          <p:nvPr/>
        </p:nvSpPr>
        <p:spPr>
          <a:xfrm>
            <a:off x="2786050" y="5857892"/>
            <a:ext cx="1214446" cy="571504"/>
          </a:xfrm>
          <a:prstGeom prst="snip2Diag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smtClean="0"/>
              <a:t>...</a:t>
            </a:r>
          </a:p>
          <a:p>
            <a:pPr algn="ctr"/>
            <a:r>
              <a:rPr lang="pt-PT" dirty="0" smtClean="0"/>
              <a:t> 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349416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108" grpId="0"/>
      <p:bldP spid="116" grpId="0" animBg="1"/>
      <p:bldP spid="51" grpId="0" animBg="1"/>
      <p:bldP spid="54" grpId="0"/>
      <p:bldP spid="60" grpId="0" animBg="1"/>
      <p:bldP spid="65" grpId="0"/>
      <p:bldP spid="73" grpId="0" animBg="1"/>
      <p:bldP spid="73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hlinkClick r:id="rId3" action="ppaction://hlinksldjump"/>
          </p:cNvPr>
          <p:cNvSpPr/>
          <p:nvPr/>
        </p:nvSpPr>
        <p:spPr>
          <a:xfrm>
            <a:off x="5715008" y="1285860"/>
            <a:ext cx="1000132" cy="5000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" name="TextBox 4"/>
          <p:cNvSpPr txBox="1"/>
          <p:nvPr/>
        </p:nvSpPr>
        <p:spPr>
          <a:xfrm>
            <a:off x="537830" y="82352"/>
            <a:ext cx="80666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</a:rPr>
              <a:t>Lisbon 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</a:rPr>
              <a:t>workshop 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</a:rPr>
              <a:t>agenda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95536" y="870093"/>
            <a:ext cx="8640960" cy="2600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US" sz="3200" b="1" dirty="0">
                <a:solidFill>
                  <a:schemeClr val="tx2">
                    <a:lumMod val="75000"/>
                  </a:schemeClr>
                </a:solidFill>
              </a:rPr>
              <a:t>2 or 3 days 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</a:rPr>
              <a:t>?</a:t>
            </a:r>
          </a:p>
          <a:p>
            <a:pPr>
              <a:spcAft>
                <a:spcPts val="1800"/>
              </a:spcAft>
            </a:pP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</a:rPr>
              <a:t>Who? 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</a:rPr>
              <a:t>ESS or CSPA 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</a:rPr>
              <a:t>community? </a:t>
            </a:r>
            <a:r>
              <a:rPr lang="en-US" sz="2800" b="1" i="1" dirty="0">
                <a:solidFill>
                  <a:schemeClr val="tx2">
                    <a:lumMod val="75000"/>
                  </a:schemeClr>
                </a:solidFill>
              </a:rPr>
              <a:t>It depends on the capacity of the room at INE. We need a big room for the plenary, and some smaller rooms for the small groups sessions.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95536" y="4031193"/>
            <a:ext cx="864096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</a:rPr>
              <a:t>Some inquires were made and, if booked ahead, a big room for more than 300 people is available. There are also 3 more smaller rooms that could be used for groups sessions</a:t>
            </a:r>
            <a:endParaRPr lang="en-US" sz="28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Down Arrow 2"/>
          <p:cNvSpPr/>
          <p:nvPr/>
        </p:nvSpPr>
        <p:spPr>
          <a:xfrm>
            <a:off x="4283968" y="3140968"/>
            <a:ext cx="864096" cy="8640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807573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hlinkClick r:id="rId3" action="ppaction://hlinksldjump"/>
          </p:cNvPr>
          <p:cNvSpPr/>
          <p:nvPr/>
        </p:nvSpPr>
        <p:spPr>
          <a:xfrm>
            <a:off x="5715008" y="1285860"/>
            <a:ext cx="1000132" cy="5000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" name="TextBox 4"/>
          <p:cNvSpPr txBox="1"/>
          <p:nvPr/>
        </p:nvSpPr>
        <p:spPr>
          <a:xfrm>
            <a:off x="537830" y="82352"/>
            <a:ext cx="80666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</a:rPr>
              <a:t>Lisbon 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</a:rPr>
              <a:t>workshop 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</a:rPr>
              <a:t>agenda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95536" y="870093"/>
            <a:ext cx="864096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US" sz="3200" b="1" dirty="0">
                <a:solidFill>
                  <a:schemeClr val="tx2">
                    <a:lumMod val="75000"/>
                  </a:schemeClr>
                </a:solidFill>
              </a:rPr>
              <a:t>2 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</a:rPr>
              <a:t>days option</a:t>
            </a:r>
          </a:p>
          <a:p>
            <a:pPr>
              <a:spcAft>
                <a:spcPts val="1800"/>
              </a:spcAft>
            </a:pPr>
            <a:r>
              <a:rPr lang="en-US" sz="2400" b="1" dirty="0">
                <a:solidFill>
                  <a:schemeClr val="tx2">
                    <a:lumMod val="75000"/>
                  </a:schemeClr>
                </a:solidFill>
              </a:rPr>
              <a:t>F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irst 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</a:rPr>
              <a:t>day morning (9:00 to 12:30):</a:t>
            </a:r>
          </a:p>
          <a:p>
            <a:pPr>
              <a:spcAft>
                <a:spcPts val="1800"/>
              </a:spcAft>
            </a:pP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	Results 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</a:rPr>
              <a:t>of the </a:t>
            </a:r>
            <a:r>
              <a:rPr lang="en-US" sz="2400" b="1" dirty="0" err="1">
                <a:solidFill>
                  <a:schemeClr val="tx2">
                    <a:lumMod val="75000"/>
                  </a:schemeClr>
                </a:solidFill>
              </a:rPr>
              <a:t>ESSNet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</a:rPr>
              <a:t> (all the morning)</a:t>
            </a:r>
          </a:p>
          <a:p>
            <a:pPr>
              <a:spcAft>
                <a:spcPts val="1800"/>
              </a:spcAft>
            </a:pPr>
            <a:r>
              <a:rPr lang="en-US" sz="2400" b="1" dirty="0">
                <a:solidFill>
                  <a:schemeClr val="tx2">
                    <a:lumMod val="75000"/>
                  </a:schemeClr>
                </a:solidFill>
              </a:rPr>
              <a:t>F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irst 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</a:rPr>
              <a:t>day afternoon "Beyond the </a:t>
            </a:r>
            <a:r>
              <a:rPr lang="en-US" sz="2400" b="1" dirty="0" err="1">
                <a:solidFill>
                  <a:schemeClr val="tx2">
                    <a:lumMod val="75000"/>
                  </a:schemeClr>
                </a:solidFill>
              </a:rPr>
              <a:t>ESSNet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</a:rPr>
              <a:t>" (14:00 to 17:30):</a:t>
            </a:r>
          </a:p>
          <a:p>
            <a:pPr>
              <a:spcAft>
                <a:spcPts val="1800"/>
              </a:spcAft>
            </a:pP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	Icebreaker 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</a:rPr>
              <a:t>(30 minutes)</a:t>
            </a:r>
          </a:p>
          <a:p>
            <a:pPr marL="900113" indent="-900113">
              <a:spcAft>
                <a:spcPts val="1800"/>
              </a:spcAft>
            </a:pP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	Lessons 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</a:rPr>
              <a:t>learnt and open points in the </a:t>
            </a:r>
            <a:r>
              <a:rPr lang="en-US" sz="2400" b="1" dirty="0" err="1">
                <a:solidFill>
                  <a:schemeClr val="tx2">
                    <a:lumMod val="75000"/>
                  </a:schemeClr>
                </a:solidFill>
              </a:rPr>
              <a:t>ESSNet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</a:rPr>
              <a:t> (and the survey) (30 minutes)</a:t>
            </a:r>
          </a:p>
          <a:p>
            <a:pPr marL="900113">
              <a:spcAft>
                <a:spcPts val="1800"/>
              </a:spcAft>
            </a:pP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Additional 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</a:rPr>
              <a:t>questions (and the answers) for the survey, not in plenary but in small groups (1 hour)</a:t>
            </a:r>
          </a:p>
          <a:p>
            <a:pPr>
              <a:spcAft>
                <a:spcPts val="1800"/>
              </a:spcAft>
            </a:pP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	Coffee 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</a:rPr>
              <a:t>break</a:t>
            </a:r>
          </a:p>
          <a:p>
            <a:pPr>
              <a:spcAft>
                <a:spcPts val="1800"/>
              </a:spcAft>
            </a:pP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	Restitutions 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</a:rPr>
              <a:t>in plenary (15 minutes)</a:t>
            </a:r>
            <a:endParaRPr lang="en-US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9697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hlinkClick r:id="rId3" action="ppaction://hlinksldjump"/>
          </p:cNvPr>
          <p:cNvSpPr/>
          <p:nvPr/>
        </p:nvSpPr>
        <p:spPr>
          <a:xfrm>
            <a:off x="5715008" y="1285860"/>
            <a:ext cx="1000132" cy="5000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" name="TextBox 4"/>
          <p:cNvSpPr txBox="1"/>
          <p:nvPr/>
        </p:nvSpPr>
        <p:spPr>
          <a:xfrm>
            <a:off x="537830" y="82352"/>
            <a:ext cx="80666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</a:rPr>
              <a:t>Lisbon 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</a:rPr>
              <a:t>workshop 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</a:rPr>
              <a:t>agenda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95536" y="548680"/>
            <a:ext cx="8640960" cy="7555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US" sz="3200" b="1" dirty="0">
                <a:solidFill>
                  <a:schemeClr val="tx2">
                    <a:lumMod val="75000"/>
                  </a:schemeClr>
                </a:solidFill>
              </a:rPr>
              <a:t>2 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</a:rPr>
              <a:t>days option</a:t>
            </a:r>
          </a:p>
          <a:p>
            <a:pPr>
              <a:spcAft>
                <a:spcPts val="1800"/>
              </a:spcAft>
            </a:pP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Second 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</a:rPr>
              <a:t>day morning "CSPA session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":</a:t>
            </a:r>
          </a:p>
          <a:p>
            <a:pPr marL="900113">
              <a:spcAft>
                <a:spcPts val="1800"/>
              </a:spcAft>
            </a:pP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	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</a:rPr>
              <a:t>P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resentation 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</a:rPr>
              <a:t>of CSPA 2.0 (30 minutes)</a:t>
            </a:r>
          </a:p>
          <a:p>
            <a:pPr marL="900113">
              <a:spcAft>
                <a:spcPts val="1800"/>
              </a:spcAft>
            </a:pPr>
            <a:r>
              <a:rPr lang="en-US" sz="2400" b="1" dirty="0">
                <a:solidFill>
                  <a:schemeClr val="tx2">
                    <a:lumMod val="75000"/>
                  </a:schemeClr>
                </a:solidFill>
              </a:rPr>
              <a:t>T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he 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</a:rPr>
              <a:t>catalogue (30 minutes)</a:t>
            </a:r>
          </a:p>
          <a:p>
            <a:pPr marL="900113">
              <a:spcAft>
                <a:spcPts val="1800"/>
              </a:spcAft>
            </a:pPr>
            <a:r>
              <a:rPr lang="en-US" sz="2400" b="1" dirty="0">
                <a:solidFill>
                  <a:schemeClr val="tx2">
                    <a:lumMod val="75000"/>
                  </a:schemeClr>
                </a:solidFill>
              </a:rPr>
              <a:t>T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he </a:t>
            </a:r>
            <a:r>
              <a:rPr lang="en-US" sz="2400" b="1" dirty="0" err="1">
                <a:solidFill>
                  <a:schemeClr val="tx2">
                    <a:lumMod val="75000"/>
                  </a:schemeClr>
                </a:solidFill>
              </a:rPr>
              <a:t>Sinder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</a:rPr>
              <a:t> (30 minutes)</a:t>
            </a:r>
          </a:p>
          <a:p>
            <a:pPr marL="900113">
              <a:spcAft>
                <a:spcPts val="1800"/>
              </a:spcAft>
            </a:pPr>
            <a:r>
              <a:rPr lang="en-US" sz="2400" b="1" dirty="0">
                <a:solidFill>
                  <a:schemeClr val="tx2">
                    <a:lumMod val="75000"/>
                  </a:schemeClr>
                </a:solidFill>
              </a:rPr>
              <a:t>C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offee 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</a:rPr>
              <a:t>break</a:t>
            </a:r>
          </a:p>
          <a:p>
            <a:pPr marL="900113">
              <a:spcAft>
                <a:spcPts val="1800"/>
              </a:spcAft>
            </a:pPr>
            <a:r>
              <a:rPr lang="en-US" sz="2400" b="1" dirty="0">
                <a:solidFill>
                  <a:schemeClr val="tx2">
                    <a:lumMod val="75000"/>
                  </a:schemeClr>
                </a:solidFill>
              </a:rPr>
              <a:t>VTL presentation (1 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hour)</a:t>
            </a:r>
          </a:p>
          <a:p>
            <a:pPr>
              <a:spcAft>
                <a:spcPts val="1800"/>
              </a:spcAft>
            </a:pPr>
            <a:r>
              <a:rPr lang="en-US" sz="2400" b="1" dirty="0">
                <a:solidFill>
                  <a:schemeClr val="tx2">
                    <a:lumMod val="75000"/>
                  </a:schemeClr>
                </a:solidFill>
              </a:rPr>
              <a:t>Second day afternoon "Practical session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":</a:t>
            </a:r>
          </a:p>
          <a:p>
            <a:pPr marL="900113">
              <a:spcAft>
                <a:spcPts val="1800"/>
              </a:spcAft>
            </a:pP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Containerization 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</a:rPr>
              <a:t>for 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</a:rPr>
              <a:t>dummies</a:t>
            </a:r>
          </a:p>
          <a:p>
            <a:pPr marL="900113">
              <a:spcAft>
                <a:spcPts val="1800"/>
              </a:spcAft>
            </a:pPr>
            <a:r>
              <a:rPr lang="en-US" sz="2400" b="1" dirty="0">
                <a:solidFill>
                  <a:schemeClr val="tx2">
                    <a:lumMod val="75000"/>
                  </a:schemeClr>
                </a:solidFill>
              </a:rPr>
              <a:t>"I build my statistical process with the services in the 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Catalogue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</a:rPr>
              <a:t>", in small groups</a:t>
            </a:r>
          </a:p>
          <a:p>
            <a:pPr>
              <a:spcAft>
                <a:spcPts val="1800"/>
              </a:spcAft>
            </a:pPr>
            <a:endParaRPr lang="en-US" sz="2400" b="1" dirty="0">
              <a:solidFill>
                <a:schemeClr val="tx2">
                  <a:lumMod val="75000"/>
                </a:schemeClr>
              </a:solidFill>
            </a:endParaRPr>
          </a:p>
          <a:p>
            <a:pPr indent="900113">
              <a:spcAft>
                <a:spcPts val="1800"/>
              </a:spcAft>
            </a:pPr>
            <a:endParaRPr 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6126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hlinkClick r:id="rId3" action="ppaction://hlinksldjump"/>
          </p:cNvPr>
          <p:cNvSpPr/>
          <p:nvPr/>
        </p:nvSpPr>
        <p:spPr>
          <a:xfrm>
            <a:off x="5715008" y="1285860"/>
            <a:ext cx="1000132" cy="5000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" name="TextBox 4"/>
          <p:cNvSpPr txBox="1"/>
          <p:nvPr/>
        </p:nvSpPr>
        <p:spPr>
          <a:xfrm>
            <a:off x="537830" y="82352"/>
            <a:ext cx="80666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</a:rPr>
              <a:t>Lisbon 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</a:rPr>
              <a:t>workshop 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</a:rPr>
              <a:t>agenda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95536" y="770215"/>
            <a:ext cx="8640960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</a:rPr>
              <a:t>3 days option</a:t>
            </a:r>
          </a:p>
          <a:p>
            <a:pPr>
              <a:spcAft>
                <a:spcPts val="1800"/>
              </a:spcAft>
            </a:pPr>
            <a:r>
              <a:rPr lang="en-US" sz="2400" b="1" dirty="0">
                <a:solidFill>
                  <a:schemeClr val="tx2">
                    <a:lumMod val="75000"/>
                  </a:schemeClr>
                </a:solidFill>
              </a:rPr>
              <a:t>Other ideas taken in the Wiesbaden agenda:</a:t>
            </a:r>
          </a:p>
          <a:p>
            <a:pPr>
              <a:spcAft>
                <a:spcPts val="1800"/>
              </a:spcAft>
            </a:pP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	Other 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</a:rPr>
              <a:t>NSIs presentation of one of their services</a:t>
            </a:r>
          </a:p>
          <a:p>
            <a:pPr>
              <a:spcAft>
                <a:spcPts val="1800"/>
              </a:spcAft>
            </a:pP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	Session 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</a:rPr>
              <a:t>on 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architecture?</a:t>
            </a:r>
            <a:endParaRPr lang="en-US" sz="2400" b="1" dirty="0">
              <a:solidFill>
                <a:schemeClr val="tx2">
                  <a:lumMod val="75000"/>
                </a:schemeClr>
              </a:solidFill>
            </a:endParaRPr>
          </a:p>
          <a:p>
            <a:pPr marL="900113" indent="-900113">
              <a:spcAft>
                <a:spcPts val="1800"/>
              </a:spcAft>
            </a:pP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	Presentation 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</a:rPr>
              <a:t>of the awesome list by CBS, what do you do with 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that?</a:t>
            </a:r>
            <a:endParaRPr lang="en-US" sz="2400" b="1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spcAft>
                <a:spcPts val="1800"/>
              </a:spcAft>
            </a:pP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	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</a:rPr>
              <a:t>Opensource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</a:rPr>
              <a:t>strategy 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of NSIs?</a:t>
            </a:r>
          </a:p>
          <a:p>
            <a:pPr>
              <a:spcAft>
                <a:spcPts val="1800"/>
              </a:spcAft>
            </a:pPr>
            <a:r>
              <a:rPr lang="en-US" sz="2400" b="1" dirty="0">
                <a:solidFill>
                  <a:schemeClr val="tx2">
                    <a:lumMod val="75000"/>
                  </a:schemeClr>
                </a:solidFill>
              </a:rPr>
              <a:t>	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Poster session (30 minutes)</a:t>
            </a:r>
            <a:endParaRPr 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700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7830" y="82352"/>
            <a:ext cx="806661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</a:rPr>
              <a:t>Future developments</a:t>
            </a:r>
          </a:p>
          <a:p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95536" y="637520"/>
            <a:ext cx="7671082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</a:rPr>
              <a:t>Finalize deliverable D4.1</a:t>
            </a:r>
          </a:p>
          <a:p>
            <a:pPr>
              <a:spcAft>
                <a:spcPts val="1800"/>
              </a:spcAft>
            </a:pP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</a:rPr>
              <a:t>Make adapted survey for Lisbon workshop</a:t>
            </a:r>
          </a:p>
          <a:p>
            <a:pPr>
              <a:spcAft>
                <a:spcPts val="1800"/>
              </a:spcAft>
            </a:pP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</a:rPr>
              <a:t>Finalize fliers</a:t>
            </a:r>
          </a:p>
          <a:p>
            <a:pPr>
              <a:spcAft>
                <a:spcPts val="600"/>
              </a:spcAft>
            </a:pP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</a:rPr>
              <a:t>Make some success stories:</a:t>
            </a:r>
          </a:p>
          <a:p>
            <a:pPr>
              <a:spcAft>
                <a:spcPts val="600"/>
              </a:spcAft>
            </a:pPr>
            <a:r>
              <a:rPr lang="en-US" sz="3200" b="1" dirty="0">
                <a:solidFill>
                  <a:schemeClr val="tx2">
                    <a:lumMod val="75000"/>
                  </a:schemeClr>
                </a:solidFill>
              </a:rPr>
              <a:t>	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</a:rPr>
              <a:t>ARC – France</a:t>
            </a:r>
          </a:p>
          <a:p>
            <a:pPr>
              <a:spcAft>
                <a:spcPts val="600"/>
              </a:spcAft>
            </a:pPr>
            <a:r>
              <a:rPr lang="en-US" sz="3200" b="1" dirty="0">
                <a:solidFill>
                  <a:schemeClr val="tx2">
                    <a:lumMod val="75000"/>
                  </a:schemeClr>
                </a:solidFill>
              </a:rPr>
              <a:t>	</a:t>
            </a:r>
            <a:r>
              <a:rPr lang="en-US" sz="3200" b="1" dirty="0" err="1" smtClean="0">
                <a:solidFill>
                  <a:schemeClr val="tx2">
                    <a:lumMod val="75000"/>
                  </a:schemeClr>
                </a:solidFill>
              </a:rPr>
              <a:t>PxWeb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</a:rPr>
              <a:t> – Norway</a:t>
            </a:r>
          </a:p>
          <a:p>
            <a:pPr>
              <a:spcAft>
                <a:spcPts val="600"/>
              </a:spcAft>
            </a:pPr>
            <a:r>
              <a:rPr lang="en-US" sz="3200" b="1" dirty="0">
                <a:solidFill>
                  <a:schemeClr val="tx2">
                    <a:lumMod val="75000"/>
                  </a:schemeClr>
                </a:solidFill>
              </a:rPr>
              <a:t>	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</a:rPr>
              <a:t>Tau-Argus – Portugal</a:t>
            </a:r>
          </a:p>
          <a:p>
            <a:pPr>
              <a:spcAft>
                <a:spcPts val="600"/>
              </a:spcAft>
            </a:pPr>
            <a:r>
              <a:rPr lang="en-US" sz="3200" b="1" dirty="0">
                <a:solidFill>
                  <a:schemeClr val="tx2">
                    <a:lumMod val="75000"/>
                  </a:schemeClr>
                </a:solidFill>
              </a:rPr>
              <a:t>	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</a:rPr>
              <a:t>RELAIS - ?</a:t>
            </a:r>
            <a:endParaRPr lang="en-US" sz="3200" b="1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spcAft>
                <a:spcPts val="1200"/>
              </a:spcAft>
            </a:pPr>
            <a:r>
              <a:rPr lang="en-US" sz="3200" b="1" dirty="0">
                <a:solidFill>
                  <a:schemeClr val="tx2">
                    <a:lumMod val="75000"/>
                  </a:schemeClr>
                </a:solidFill>
              </a:rPr>
              <a:t>Make </a:t>
            </a:r>
            <a:r>
              <a:rPr lang="en-US" sz="3200" b="1" dirty="0" err="1" smtClean="0">
                <a:solidFill>
                  <a:schemeClr val="tx2">
                    <a:lumMod val="75000"/>
                  </a:schemeClr>
                </a:solidFill>
              </a:rPr>
              <a:t>Sinder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</a:rPr>
              <a:t>paths to some 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</a:rPr>
              <a:t>services</a:t>
            </a:r>
          </a:p>
          <a:p>
            <a:pPr>
              <a:spcAft>
                <a:spcPts val="1200"/>
              </a:spcAft>
            </a:pP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</a:rPr>
              <a:t>Finalize 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</a:rPr>
              <a:t>deliverable 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</a:rPr>
              <a:t>D4.2</a:t>
            </a:r>
            <a:r>
              <a:rPr lang="en-US" dirty="0" smtClean="0"/>
              <a:t>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299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52932" y="1340768"/>
            <a:ext cx="16148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17 answers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7830" y="82352"/>
            <a:ext cx="8066618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</a:rPr>
              <a:t>Survey on the strengths and weaknesses of Services Sharing and Reuse  </a:t>
            </a:r>
          </a:p>
          <a:p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360365" y="1840102"/>
            <a:ext cx="58998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- Reopen the survey to obtain more answers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60365" y="2270181"/>
            <a:ext cx="45859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- Work with the answers we have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38679" y="2916284"/>
            <a:ext cx="29681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Results dissemination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360365" y="3376849"/>
            <a:ext cx="75321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2">
                    <a:lumMod val="75000"/>
                  </a:schemeClr>
                </a:solidFill>
              </a:rPr>
              <a:t>-  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Was discussed in the Steering 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</a:rPr>
              <a:t>committee of the DIME/ITDG 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(February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</a:rPr>
              <a:t>) to endorse this complementary 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survey and disseminate results</a:t>
            </a:r>
            <a:endParaRPr 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699793" y="4729577"/>
            <a:ext cx="61926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The results would be presented in the steering committee of June</a:t>
            </a:r>
            <a:endParaRPr 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699792" y="5661248"/>
            <a:ext cx="61926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Due to 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</a:rPr>
              <a:t>Covid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 situation this presentation will no longer happen</a:t>
            </a:r>
            <a:endParaRPr 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Multiply 1"/>
          <p:cNvSpPr/>
          <p:nvPr/>
        </p:nvSpPr>
        <p:spPr>
          <a:xfrm>
            <a:off x="4540338" y="4628903"/>
            <a:ext cx="936965" cy="931671"/>
          </a:xfrm>
          <a:prstGeom prst="mathMultiply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640536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8" grpId="0"/>
      <p:bldP spid="19" grpId="0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7830" y="82352"/>
            <a:ext cx="8066618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</a:rPr>
              <a:t>Survey on the strengths and weaknesses of Services Sharing and Reuse  </a:t>
            </a:r>
          </a:p>
          <a:p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475853" y="1988840"/>
            <a:ext cx="41127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</a:rPr>
              <a:t>Lisbon Workshop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39845" y="3275692"/>
            <a:ext cx="278916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Make similar survey</a:t>
            </a:r>
          </a:p>
          <a:p>
            <a:pPr algn="ctr"/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to participants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391344" y="3275692"/>
            <a:ext cx="195104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Discuss </a:t>
            </a:r>
          </a:p>
          <a:p>
            <a:pPr algn="ctr"/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survey results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588619" y="3275691"/>
            <a:ext cx="289739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Discuss key concepts </a:t>
            </a:r>
          </a:p>
          <a:p>
            <a:pPr algn="ctr"/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like reuse, share,…</a:t>
            </a:r>
          </a:p>
        </p:txBody>
      </p:sp>
      <p:sp>
        <p:nvSpPr>
          <p:cNvPr id="15" name="Down Arrow 14"/>
          <p:cNvSpPr/>
          <p:nvPr/>
        </p:nvSpPr>
        <p:spPr>
          <a:xfrm rot="1800000">
            <a:off x="1879176" y="2810545"/>
            <a:ext cx="404110" cy="46514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6" name="Down Arrow 15"/>
          <p:cNvSpPr/>
          <p:nvPr/>
        </p:nvSpPr>
        <p:spPr>
          <a:xfrm rot="18900000">
            <a:off x="3696584" y="2841933"/>
            <a:ext cx="404110" cy="46514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7" name="Down Arrow 16"/>
          <p:cNvSpPr/>
          <p:nvPr/>
        </p:nvSpPr>
        <p:spPr>
          <a:xfrm rot="18000000">
            <a:off x="5723317" y="2600763"/>
            <a:ext cx="404110" cy="78018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121332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3" grpId="0"/>
      <p:bldP spid="14" grpId="0"/>
      <p:bldP spid="15" grpId="0" animBg="1"/>
      <p:bldP spid="16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52932" y="1340768"/>
            <a:ext cx="20954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Deliverable 4.1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7830" y="82352"/>
            <a:ext cx="8066618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</a:rPr>
              <a:t>Survey on the strengths and weaknesses of Services Sharing and Reuse  </a:t>
            </a:r>
          </a:p>
          <a:p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259632" y="1993780"/>
            <a:ext cx="10488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Survey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40745" y="3326685"/>
            <a:ext cx="17713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Main results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40745" y="5013176"/>
            <a:ext cx="32459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Guidelines for problems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71" r="8975"/>
          <a:stretch/>
        </p:blipFill>
        <p:spPr bwMode="auto">
          <a:xfrm>
            <a:off x="4067944" y="1712571"/>
            <a:ext cx="4320480" cy="325909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3" r="8238"/>
          <a:stretch/>
        </p:blipFill>
        <p:spPr bwMode="auto">
          <a:xfrm>
            <a:off x="2648377" y="1238957"/>
            <a:ext cx="4299887" cy="322474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91" r="8252"/>
          <a:stretch/>
        </p:blipFill>
        <p:spPr bwMode="auto">
          <a:xfrm>
            <a:off x="4415889" y="3788350"/>
            <a:ext cx="4032398" cy="3012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39" r="8722"/>
          <a:stretch/>
        </p:blipFill>
        <p:spPr bwMode="auto">
          <a:xfrm>
            <a:off x="5004049" y="1383501"/>
            <a:ext cx="3888432" cy="2912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9509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7830" y="82352"/>
            <a:ext cx="806661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</a:rPr>
              <a:t>Flyers</a:t>
            </a:r>
          </a:p>
          <a:p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52932" y="908720"/>
            <a:ext cx="20350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Flyer template</a:t>
            </a:r>
          </a:p>
        </p:txBody>
      </p:sp>
      <p:sp>
        <p:nvSpPr>
          <p:cNvPr id="6" name="Rectangle 5"/>
          <p:cNvSpPr/>
          <p:nvPr/>
        </p:nvSpPr>
        <p:spPr>
          <a:xfrm>
            <a:off x="467544" y="1556792"/>
            <a:ext cx="849694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Header with logo, and possibly the receiver (What is the name of the 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service? 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Who is the source of the 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service?)</a:t>
            </a:r>
            <a:endParaRPr lang="en-US" sz="2000" dirty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Service description: history (How long has it been 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used? 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Is it used in other 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NSIs? 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What have been the incentives to develop and use this 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service?), 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functionalities (Which problem is 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solved?), 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architecture (Is it possible to relate to the 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GSBPM?)</a:t>
            </a:r>
            <a:endParaRPr lang="en-US" sz="2000" dirty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Conditions of using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Documentation and additional resources, link to the Catalogue (What is the channel to obtain the 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service? 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Is a manual 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available? 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Is there any help 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desk? 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What is the level of technical 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support? 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Is there any support for day to day 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operation? 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Is there some tool/demo app to evaluate/try the 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service?)</a:t>
            </a:r>
            <a:endParaRPr lang="en-US" sz="2000" dirty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Future development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License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Contact (Does the possibility to provide feedbacks on the service 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exist? 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Is there a user 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group? 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Is it possible to contribute to the development of the 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service?)</a:t>
            </a:r>
            <a:endParaRPr lang="en-US" sz="20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1937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7830" y="82352"/>
            <a:ext cx="806661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</a:rPr>
              <a:t>Flyers</a:t>
            </a:r>
          </a:p>
          <a:p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95536" y="1268760"/>
            <a:ext cx="7671082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</a:rPr>
              <a:t>Main target:</a:t>
            </a:r>
          </a:p>
          <a:p>
            <a:endParaRPr lang="en-US" sz="3200" b="1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</a:rPr>
              <a:t>	Manager</a:t>
            </a:r>
          </a:p>
          <a:p>
            <a:r>
              <a:rPr lang="en-US" sz="3200" b="1" dirty="0">
                <a:solidFill>
                  <a:schemeClr val="tx2">
                    <a:lumMod val="75000"/>
                  </a:schemeClr>
                </a:solidFill>
              </a:rPr>
              <a:t>	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</a:rPr>
              <a:t>IT</a:t>
            </a:r>
          </a:p>
          <a:p>
            <a:r>
              <a:rPr lang="en-US" sz="3200" b="1" dirty="0">
                <a:solidFill>
                  <a:schemeClr val="tx2">
                    <a:lumMod val="75000"/>
                  </a:schemeClr>
                </a:solidFill>
              </a:rPr>
              <a:t>	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</a:rPr>
              <a:t>Methodologist</a:t>
            </a:r>
          </a:p>
          <a:p>
            <a:r>
              <a:rPr lang="en-US" sz="3200" b="1" dirty="0">
                <a:solidFill>
                  <a:schemeClr val="tx2">
                    <a:lumMod val="75000"/>
                  </a:schemeClr>
                </a:solidFill>
              </a:rPr>
              <a:t>	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</a:rPr>
              <a:t>Subject matter specialist</a:t>
            </a:r>
          </a:p>
          <a:p>
            <a:r>
              <a:rPr lang="en-US" dirty="0" smtClean="0"/>
              <a:t>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3045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7830" y="82352"/>
            <a:ext cx="806661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</a:rPr>
              <a:t>Flyers</a:t>
            </a:r>
          </a:p>
          <a:p>
            <a:r>
              <a:rPr lang="en-US" dirty="0" smtClean="0"/>
              <a:t>	</a:t>
            </a:r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475656" y="836712"/>
            <a:ext cx="6552728" cy="5964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3622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7830" y="82352"/>
            <a:ext cx="806661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</a:rPr>
              <a:t>Flyers</a:t>
            </a:r>
          </a:p>
          <a:p>
            <a:r>
              <a:rPr lang="en-US" dirty="0" smtClean="0"/>
              <a:t>	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1" t="23842" r="20916" b="13121"/>
          <a:stretch/>
        </p:blipFill>
        <p:spPr bwMode="auto">
          <a:xfrm>
            <a:off x="539552" y="1196752"/>
            <a:ext cx="8540096" cy="5544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0962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14280</TotalTime>
  <Words>860</Words>
  <Application>Microsoft Office PowerPoint</Application>
  <PresentationFormat>On-screen Show (4:3)</PresentationFormat>
  <Paragraphs>192</Paragraphs>
  <Slides>25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INE</dc:creator>
  <cp:lastModifiedBy>INE</cp:lastModifiedBy>
  <cp:revision>30</cp:revision>
  <dcterms:created xsi:type="dcterms:W3CDTF">2020-05-07T11:21:10Z</dcterms:created>
  <dcterms:modified xsi:type="dcterms:W3CDTF">2020-05-21T17:34:12Z</dcterms:modified>
</cp:coreProperties>
</file>