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61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1E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2" d="100"/>
          <a:sy n="112" d="100"/>
        </p:scale>
        <p:origin x="-610" y="-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101764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dirty="0" smtClean="0"/>
              <a:t>WP1 Updates</a:t>
            </a:r>
            <a:endParaRPr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dirty="0"/>
              <a:t>I3S Roma meeting, may 2019</a:t>
            </a:r>
            <a:endParaRPr dirty="0"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74322" y="3102475"/>
            <a:ext cx="1271775" cy="1695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709684" y="436728"/>
            <a:ext cx="7252420" cy="4503761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lvl="1" indent="-342900" algn="ctr">
              <a:spcBef>
                <a:spcPts val="600"/>
              </a:spcBef>
              <a:spcAft>
                <a:spcPts val="1800"/>
              </a:spcAft>
              <a:buClr>
                <a:srgbClr val="7F142A"/>
              </a:buClr>
            </a:pPr>
            <a:r>
              <a:rPr lang="en-US" sz="1600" b="1" dirty="0">
                <a:solidFill>
                  <a:srgbClr val="0070C0"/>
                </a:solidFill>
                <a:latin typeface="Calibri" panose="020F0502020204030204" pitchFamily="34" charset="0"/>
              </a:rPr>
              <a:t>O</a:t>
            </a:r>
            <a:r>
              <a:rPr lang="en-US" sz="1600" b="1" dirty="0">
                <a:solidFill>
                  <a:srgbClr val="0070C0"/>
                </a:solidFill>
                <a:latin typeface="Calibri" panose="020F0502020204030204" pitchFamily="34" charset="0"/>
              </a:rPr>
              <a:t>bjective of WP1: to </a:t>
            </a:r>
            <a:r>
              <a:rPr lang="en-US" sz="1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develop and reuse the services selected during the kick-off</a:t>
            </a:r>
            <a:endParaRPr lang="en-US" sz="16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7F142A"/>
              </a:buClr>
            </a:pP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ARC 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7F142A"/>
              </a:buClr>
            </a:pPr>
            <a:r>
              <a:rPr lang="en-US" dirty="0" smtClean="0"/>
              <a:t>Modelled </a:t>
            </a:r>
            <a:r>
              <a:rPr lang="en-US" dirty="0"/>
              <a:t>the current architecture and </a:t>
            </a:r>
            <a:r>
              <a:rPr lang="en-US" dirty="0" smtClean="0"/>
              <a:t>capabilities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7F142A"/>
              </a:buClr>
            </a:pPr>
            <a:r>
              <a:rPr lang="en-US" dirty="0"/>
              <a:t>Description </a:t>
            </a:r>
            <a:r>
              <a:rPr lang="en-US" dirty="0" smtClean="0"/>
              <a:t>of the main functionalities and data model </a:t>
            </a:r>
            <a:endParaRPr lang="en-US" b="1" dirty="0" smtClean="0">
              <a:solidFill>
                <a:srgbClr val="611EE6"/>
              </a:solidFill>
              <a:latin typeface="Calibri" panose="020F0502020204030204" pitchFamily="34" charset="0"/>
            </a:endParaRP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7F142A"/>
              </a:buClr>
            </a:pPr>
            <a:r>
              <a:rPr lang="en-US" b="1" dirty="0" smtClean="0">
                <a:solidFill>
                  <a:srgbClr val="611EE6"/>
                </a:solidFill>
                <a:latin typeface="Calibri" panose="020F0502020204030204" pitchFamily="34" charset="0"/>
              </a:rPr>
              <a:t>RELAIS</a:t>
            </a:r>
            <a:endParaRPr lang="en-US" b="1" dirty="0" smtClean="0">
              <a:solidFill>
                <a:srgbClr val="611EE6"/>
              </a:solidFill>
              <a:latin typeface="Calibri" panose="020F0502020204030204" pitchFamily="34" charset="0"/>
            </a:endParaRP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7F142A"/>
              </a:buClr>
            </a:pPr>
            <a:r>
              <a:rPr lang="en-US" dirty="0" smtClean="0"/>
              <a:t>Modelled </a:t>
            </a:r>
            <a:r>
              <a:rPr lang="en-US" dirty="0"/>
              <a:t>the current architecture and </a:t>
            </a:r>
            <a:r>
              <a:rPr lang="en-US" dirty="0" smtClean="0"/>
              <a:t>capabilities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7F142A"/>
              </a:buClr>
            </a:pPr>
            <a:r>
              <a:rPr lang="en-US" dirty="0"/>
              <a:t>Description of the main functionalities and data model </a:t>
            </a:r>
            <a:endParaRPr lang="en-US" dirty="0" smtClean="0"/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7F142A"/>
              </a:buClr>
            </a:pPr>
            <a:r>
              <a:rPr lang="en-US" dirty="0" smtClean="0"/>
              <a:t>Modelled TO-BE </a:t>
            </a:r>
            <a:r>
              <a:rPr lang="en-US" dirty="0"/>
              <a:t>business </a:t>
            </a:r>
            <a:r>
              <a:rPr lang="en-US" dirty="0" smtClean="0"/>
              <a:t>layer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7F142A"/>
              </a:buClr>
            </a:pPr>
            <a:endParaRPr lang="en-US" dirty="0" smtClean="0"/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7F142A"/>
              </a:buClr>
            </a:pPr>
            <a:r>
              <a:rPr lang="en-US" b="1" dirty="0" smtClean="0">
                <a:solidFill>
                  <a:srgbClr val="611EE6"/>
                </a:solidFill>
                <a:latin typeface="Calibri" panose="020F0502020204030204" pitchFamily="34" charset="0"/>
              </a:rPr>
              <a:t>RELAIS 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</a:rPr>
              <a:t>and</a:t>
            </a:r>
            <a:r>
              <a:rPr lang="en-US" b="1" dirty="0">
                <a:solidFill>
                  <a:srgbClr val="611EE6"/>
                </a:solidFill>
                <a:latin typeface="Calibri" panose="020F0502020204030204" pitchFamily="34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</a:rPr>
              <a:t>ARC </a:t>
            </a:r>
            <a:r>
              <a:rPr lang="en-US" b="1" dirty="0" smtClean="0">
                <a:solidFill>
                  <a:srgbClr val="611EE6"/>
                </a:solidFill>
                <a:latin typeface="Calibri" panose="020F0502020204030204" pitchFamily="34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</a:rPr>
              <a:t>integration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7F142A"/>
              </a:buClr>
            </a:pPr>
            <a:r>
              <a:rPr lang="en-US" dirty="0"/>
              <a:t>Initial </a:t>
            </a:r>
            <a:r>
              <a:rPr lang="en-US" dirty="0"/>
              <a:t>assessment of the optimal solutions to integrate </a:t>
            </a:r>
            <a:r>
              <a:rPr lang="en-US" dirty="0">
                <a:solidFill>
                  <a:srgbClr val="611EE6"/>
                </a:solidFill>
                <a:latin typeface="Calibri" panose="020F0502020204030204" pitchFamily="34" charset="0"/>
              </a:rPr>
              <a:t>RELAIS</a:t>
            </a:r>
            <a:r>
              <a:rPr lang="en-US" dirty="0">
                <a:solidFill>
                  <a:srgbClr val="404040"/>
                </a:solidFill>
                <a:latin typeface="Calibri" panose="020F0502020204030204" pitchFamily="34" charset="0"/>
              </a:rPr>
              <a:t> </a:t>
            </a:r>
            <a:r>
              <a:rPr lang="en-US" dirty="0"/>
              <a:t>and</a:t>
            </a:r>
            <a:r>
              <a:rPr lang="en-US" dirty="0">
                <a:solidFill>
                  <a:srgbClr val="404040"/>
                </a:solidFill>
                <a:latin typeface="Calibri" panose="020F0502020204030204" pitchFamily="34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</a:rPr>
              <a:t>ARC</a:t>
            </a:r>
            <a:r>
              <a:rPr lang="en-US" dirty="0">
                <a:solidFill>
                  <a:srgbClr val="404040"/>
                </a:solidFill>
                <a:latin typeface="Calibri" panose="020F0502020204030204" pitchFamily="34" charset="0"/>
              </a:rPr>
              <a:t> </a:t>
            </a:r>
            <a:r>
              <a:rPr lang="en-US" dirty="0"/>
              <a:t>functionalities</a:t>
            </a:r>
            <a:r>
              <a:rPr lang="en-US" b="1" dirty="0">
                <a:solidFill>
                  <a:srgbClr val="404040"/>
                </a:solidFill>
                <a:latin typeface="Calibri" panose="020F0502020204030204" pitchFamily="34" charset="0"/>
              </a:rPr>
              <a:t/>
            </a:r>
            <a:br>
              <a:rPr lang="en-US" b="1" dirty="0">
                <a:solidFill>
                  <a:srgbClr val="404040"/>
                </a:solidFill>
                <a:latin typeface="Calibri" panose="020F0502020204030204" pitchFamily="34" charset="0"/>
              </a:rPr>
            </a:br>
            <a:r>
              <a:rPr lang="en-US" b="1" dirty="0">
                <a:solidFill>
                  <a:srgbClr val="404040"/>
                </a:solidFill>
                <a:latin typeface="Calibri" panose="020F0502020204030204" pitchFamily="34" charset="0"/>
              </a:rPr>
              <a:t/>
            </a:r>
            <a:br>
              <a:rPr lang="en-US" b="1" dirty="0">
                <a:solidFill>
                  <a:srgbClr val="404040"/>
                </a:solidFill>
                <a:latin typeface="Calibri" panose="020F0502020204030204" pitchFamily="34" charset="0"/>
              </a:rPr>
            </a:br>
            <a:endParaRPr lang="en-US" b="1" dirty="0">
              <a:solidFill>
                <a:srgbClr val="404040"/>
              </a:solidFill>
              <a:latin typeface="Calibri" panose="020F0502020204030204" pitchFamily="34" charset="0"/>
            </a:endParaRPr>
          </a:p>
          <a:p>
            <a:pPr marL="342900" lvl="1" indent="-342900">
              <a:spcBef>
                <a:spcPts val="600"/>
              </a:spcBef>
              <a:spcAft>
                <a:spcPts val="1800"/>
              </a:spcAft>
              <a:buClr>
                <a:srgbClr val="7F142A"/>
              </a:buClr>
            </a:pPr>
            <a:endParaRPr lang="en-US" b="1" dirty="0" smtClean="0">
              <a:solidFill>
                <a:srgbClr val="404040"/>
              </a:solidFill>
              <a:latin typeface="Calibri" panose="020F0502020204030204" pitchFamily="34" charset="0"/>
            </a:endParaRPr>
          </a:p>
          <a:p>
            <a:pPr marL="342900" lvl="1" indent="-342900">
              <a:spcBef>
                <a:spcPts val="600"/>
              </a:spcBef>
              <a:spcAft>
                <a:spcPts val="1800"/>
              </a:spcAft>
              <a:buClr>
                <a:srgbClr val="7F142A"/>
              </a:buClr>
            </a:pPr>
            <a:endParaRPr lang="en-US" dirty="0" smtClean="0">
              <a:solidFill>
                <a:srgbClr val="404040"/>
              </a:solidFill>
              <a:latin typeface="Calibri" panose="020F0502020204030204" pitchFamily="34" charset="0"/>
            </a:endParaRPr>
          </a:p>
          <a:p>
            <a:pPr marL="342900" lvl="1" indent="-342900">
              <a:spcBef>
                <a:spcPts val="600"/>
              </a:spcBef>
              <a:spcAft>
                <a:spcPts val="1800"/>
              </a:spcAft>
              <a:buClr>
                <a:srgbClr val="7F142A"/>
              </a:buClr>
            </a:pPr>
            <a:endParaRPr lang="en-US" dirty="0" smtClean="0">
              <a:solidFill>
                <a:srgbClr val="40404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789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 noGrp="1"/>
          </p:cNvSpPr>
          <p:nvPr>
            <p:ph type="title"/>
          </p:nvPr>
        </p:nvSpPr>
        <p:spPr>
          <a:xfrm>
            <a:off x="325438" y="547688"/>
            <a:ext cx="8520112" cy="4262437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lvl="1" indent="-342900">
              <a:spcBef>
                <a:spcPts val="600"/>
              </a:spcBef>
              <a:spcAft>
                <a:spcPts val="600"/>
              </a:spcAft>
            </a:pPr>
            <a:r>
              <a:rPr lang="en-US" b="1" dirty="0" smtClean="0">
                <a:solidFill>
                  <a:srgbClr val="404040"/>
                </a:solidFill>
                <a:latin typeface="Calibri" panose="020F0502020204030204" pitchFamily="34" charset="0"/>
              </a:rPr>
              <a:t>    </a:t>
            </a:r>
            <a:br>
              <a:rPr lang="en-US" b="1" dirty="0" smtClean="0">
                <a:solidFill>
                  <a:srgbClr val="404040"/>
                </a:solidFill>
                <a:latin typeface="Calibri" panose="020F0502020204030204" pitchFamily="34" charset="0"/>
              </a:rPr>
            </a:br>
            <a:r>
              <a:rPr lang="en-US" b="1" dirty="0">
                <a:solidFill>
                  <a:srgbClr val="404040"/>
                </a:solidFill>
                <a:latin typeface="Calibri" panose="020F0502020204030204" pitchFamily="34" charset="0"/>
              </a:rPr>
              <a:t/>
            </a:r>
            <a:br>
              <a:rPr lang="en-US" b="1" dirty="0">
                <a:solidFill>
                  <a:srgbClr val="404040"/>
                </a:solidFill>
                <a:latin typeface="Calibri" panose="020F0502020204030204" pitchFamily="34" charset="0"/>
              </a:rPr>
            </a:br>
            <a:r>
              <a:rPr lang="en-US" b="1" dirty="0" smtClean="0">
                <a:solidFill>
                  <a:srgbClr val="404040"/>
                </a:solidFill>
                <a:latin typeface="Calibri" panose="020F0502020204030204" pitchFamily="34" charset="0"/>
              </a:rPr>
              <a:t/>
            </a:r>
            <a:br>
              <a:rPr lang="en-US" b="1" dirty="0" smtClean="0">
                <a:solidFill>
                  <a:srgbClr val="404040"/>
                </a:solidFill>
                <a:latin typeface="Calibri" panose="020F0502020204030204" pitchFamily="34" charset="0"/>
              </a:rPr>
            </a:br>
            <a:r>
              <a:rPr lang="en-US" b="1" dirty="0" smtClean="0">
                <a:solidFill>
                  <a:srgbClr val="404040"/>
                </a:solidFill>
                <a:latin typeface="Calibri" panose="020F0502020204030204" pitchFamily="34" charset="0"/>
              </a:rPr>
              <a:t/>
            </a:r>
            <a:br>
              <a:rPr lang="en-US" b="1" dirty="0" smtClean="0">
                <a:solidFill>
                  <a:srgbClr val="404040"/>
                </a:solidFill>
                <a:latin typeface="Calibri" panose="020F0502020204030204" pitchFamily="34" charset="0"/>
              </a:rPr>
            </a:br>
            <a:r>
              <a:rPr lang="en-US" b="1" dirty="0" smtClean="0">
                <a:solidFill>
                  <a:srgbClr val="404040"/>
                </a:solidFill>
                <a:latin typeface="Calibri" panose="020F0502020204030204" pitchFamily="34" charset="0"/>
              </a:rPr>
              <a:t/>
            </a:r>
            <a:br>
              <a:rPr lang="en-US" b="1" dirty="0" smtClean="0">
                <a:solidFill>
                  <a:srgbClr val="404040"/>
                </a:solidFill>
                <a:latin typeface="Calibri" panose="020F0502020204030204" pitchFamily="34" charset="0"/>
              </a:rPr>
            </a:br>
            <a:r>
              <a:rPr lang="en-US" b="1" dirty="0">
                <a:solidFill>
                  <a:srgbClr val="404040"/>
                </a:solidFill>
                <a:latin typeface="Calibri" panose="020F0502020204030204" pitchFamily="34" charset="0"/>
              </a:rPr>
              <a:t/>
            </a:r>
            <a:br>
              <a:rPr lang="en-US" b="1" dirty="0">
                <a:solidFill>
                  <a:srgbClr val="404040"/>
                </a:solidFill>
                <a:latin typeface="Calibri" panose="020F0502020204030204" pitchFamily="34" charset="0"/>
              </a:rPr>
            </a:br>
            <a:r>
              <a:rPr lang="en-US" b="1" dirty="0" smtClean="0">
                <a:solidFill>
                  <a:srgbClr val="404040"/>
                </a:solidFill>
                <a:latin typeface="Calibri" panose="020F0502020204030204" pitchFamily="34" charset="0"/>
              </a:rPr>
              <a:t/>
            </a:r>
            <a:br>
              <a:rPr lang="en-US" b="1" dirty="0" smtClean="0">
                <a:solidFill>
                  <a:srgbClr val="404040"/>
                </a:solidFill>
                <a:latin typeface="Calibri" panose="020F0502020204030204" pitchFamily="34" charset="0"/>
              </a:rPr>
            </a:b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PXWEB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</a:rPr>
              <a:t/>
            </a:r>
            <a:br>
              <a:rPr lang="en-US" b="1" dirty="0">
                <a:solidFill>
                  <a:srgbClr val="FF0000"/>
                </a:solidFill>
                <a:latin typeface="Calibri" panose="020F0502020204030204" pitchFamily="34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</a:rPr>
            </a:br>
            <a:r>
              <a:rPr lang="en-US" dirty="0" smtClean="0"/>
              <a:t>SCB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Initial </a:t>
            </a:r>
            <a:r>
              <a:rPr lang="en-US" dirty="0"/>
              <a:t>internal planning </a:t>
            </a:r>
            <a:r>
              <a:rPr lang="en-US" dirty="0" smtClean="0"/>
              <a:t>and harmonization </a:t>
            </a:r>
            <a:r>
              <a:rPr lang="en-US" dirty="0"/>
              <a:t>with </a:t>
            </a:r>
            <a:r>
              <a:rPr lang="en-US" dirty="0" smtClean="0"/>
              <a:t>SSB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INE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</a:t>
            </a:r>
            <a:r>
              <a:rPr lang="en-US" dirty="0" smtClean="0"/>
              <a:t>Tried </a:t>
            </a:r>
            <a:r>
              <a:rPr lang="en-US" dirty="0"/>
              <a:t>PX-web current version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/>
              <a:t>Requirements check to </a:t>
            </a:r>
            <a:r>
              <a:rPr lang="en-US"/>
              <a:t>run </a:t>
            </a:r>
            <a:r>
              <a:rPr lang="en-US" smtClean="0"/>
              <a:t>the upcoming </a:t>
            </a:r>
            <a:r>
              <a:rPr lang="en-US" dirty="0" smtClean="0"/>
              <a:t>”</a:t>
            </a:r>
            <a:r>
              <a:rPr lang="en-US" dirty="0"/>
              <a:t>open” </a:t>
            </a:r>
            <a:r>
              <a:rPr lang="en-US" dirty="0" smtClean="0"/>
              <a:t>version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Assessment of the impact </a:t>
            </a:r>
            <a:r>
              <a:rPr lang="en-US" dirty="0"/>
              <a:t>on adapting existing dissemination chain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b="1" dirty="0" smtClean="0">
              <a:solidFill>
                <a:srgbClr val="404040"/>
              </a:solidFill>
              <a:latin typeface="Calibri" panose="020F0502020204030204" pitchFamily="34" charset="0"/>
            </a:endParaRPr>
          </a:p>
          <a:p>
            <a:pPr marL="342900" lvl="1" indent="-342900">
              <a:spcBef>
                <a:spcPts val="600"/>
              </a:spcBef>
              <a:spcAft>
                <a:spcPts val="1800"/>
              </a:spcAft>
              <a:buClr>
                <a:srgbClr val="7F142A"/>
              </a:buClr>
            </a:pPr>
            <a:endParaRPr lang="en-US" b="1" dirty="0" smtClean="0">
              <a:solidFill>
                <a:srgbClr val="404040"/>
              </a:solidFill>
              <a:latin typeface="Calibri" panose="020F0502020204030204" pitchFamily="34" charset="0"/>
            </a:endParaRPr>
          </a:p>
          <a:p>
            <a:pPr marL="342900" lvl="1" indent="-342900">
              <a:spcBef>
                <a:spcPts val="600"/>
              </a:spcBef>
              <a:spcAft>
                <a:spcPts val="1800"/>
              </a:spcAft>
              <a:buClr>
                <a:srgbClr val="7F142A"/>
              </a:buClr>
            </a:pPr>
            <a:endParaRPr lang="en-US" dirty="0" smtClean="0">
              <a:solidFill>
                <a:srgbClr val="404040"/>
              </a:solidFill>
              <a:latin typeface="Calibri" panose="020F0502020204030204" pitchFamily="34" charset="0"/>
            </a:endParaRPr>
          </a:p>
          <a:p>
            <a:pPr marL="342900" lvl="1" indent="-342900">
              <a:spcBef>
                <a:spcPts val="600"/>
              </a:spcBef>
              <a:spcAft>
                <a:spcPts val="1800"/>
              </a:spcAft>
              <a:buClr>
                <a:srgbClr val="7F142A"/>
              </a:buClr>
            </a:pPr>
            <a:endParaRPr lang="en-US" dirty="0" smtClean="0">
              <a:solidFill>
                <a:srgbClr val="40404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445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 noGrp="1"/>
          </p:cNvSpPr>
          <p:nvPr>
            <p:ph type="title"/>
          </p:nvPr>
        </p:nvSpPr>
        <p:spPr>
          <a:xfrm>
            <a:off x="325438" y="547688"/>
            <a:ext cx="8520112" cy="4262437"/>
          </a:xfrm>
          <a:prstGeom prst="rect">
            <a:avLst/>
          </a:prstGeom>
        </p:spPr>
        <p:txBody>
          <a:bodyPr>
            <a:normAutofit fontScale="9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lvl="1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en-US" b="1" dirty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en-US" b="1" dirty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en-US" b="1" dirty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en-US" b="1" dirty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en-US" b="1" dirty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en-US" b="1" dirty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en-US" b="1" dirty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en-US" b="1" dirty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en-US" b="1" dirty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en-US" b="1" dirty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en-US" b="1" dirty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en-US" b="1" dirty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en-US" b="1" dirty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en-US" b="1" dirty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en-US" b="1" dirty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en-US" b="1" dirty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en-US" b="1" dirty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en-US" b="1" dirty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en-US" b="1" dirty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en-US" b="1" dirty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en-US" sz="18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Intentions for this hackathon</a:t>
            </a:r>
            <a:br>
              <a:rPr lang="en-US" sz="1800" b="1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</a:rPr>
              <a:t/>
            </a:r>
            <a:br>
              <a:rPr lang="en-US" b="1" dirty="0">
                <a:solidFill>
                  <a:srgbClr val="FF0000"/>
                </a:solidFill>
                <a:latin typeface="Calibri" panose="020F0502020204030204" pitchFamily="34" charset="0"/>
              </a:rPr>
            </a:br>
            <a:r>
              <a:rPr lang="en-US" dirty="0" smtClean="0"/>
              <a:t>Share the activities and the results achieved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Integration of work done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D</a:t>
            </a:r>
            <a:r>
              <a:rPr lang="en-US" dirty="0" smtClean="0"/>
              <a:t>escription and test of potential use cases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POC of </a:t>
            </a:r>
            <a:r>
              <a:rPr lang="en-US" dirty="0" smtClean="0"/>
              <a:t>hypothesis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Co-operative activities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Sharing ideas &amp; experiences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b="1" dirty="0">
                <a:solidFill>
                  <a:srgbClr val="0070C0"/>
                </a:solidFill>
                <a:latin typeface="Calibri" panose="020F0502020204030204" pitchFamily="34" charset="0"/>
              </a:rPr>
              <a:t>“The </a:t>
            </a:r>
            <a:r>
              <a:rPr lang="en-US" sz="1800" b="1" dirty="0">
                <a:solidFill>
                  <a:srgbClr val="0070C0"/>
                </a:solidFill>
                <a:latin typeface="Calibri" panose="020F0502020204030204" pitchFamily="34" charset="0"/>
              </a:rPr>
              <a:t>important thing is not to stop </a:t>
            </a:r>
            <a:r>
              <a:rPr lang="en-US" sz="18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questioning…” </a:t>
            </a:r>
            <a:r>
              <a:rPr lang="en-US" dirty="0"/>
              <a:t>(A. Einstein</a:t>
            </a:r>
            <a:r>
              <a:rPr lang="en-US" dirty="0" smtClean="0"/>
              <a:t>)</a:t>
            </a:r>
            <a:r>
              <a:rPr lang="en-US" dirty="0"/>
              <a:t/>
            </a:r>
            <a:br>
              <a:rPr lang="en-US" dirty="0"/>
            </a:br>
            <a:r>
              <a:rPr lang="en-US" sz="1800" b="1" dirty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en-US" sz="1800" b="1" dirty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>
                <a:solidFill>
                  <a:srgbClr val="611EE6"/>
                </a:solidFill>
                <a:latin typeface="Calibri" panose="020F0502020204030204" pitchFamily="34" charset="0"/>
              </a:rPr>
              <a:t/>
            </a:r>
            <a:br>
              <a:rPr lang="en-US" b="1" dirty="0">
                <a:solidFill>
                  <a:srgbClr val="611EE6"/>
                </a:solidFill>
                <a:latin typeface="Calibri" panose="020F0502020204030204" pitchFamily="34" charset="0"/>
              </a:rPr>
            </a:br>
            <a: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en-US" b="1" dirty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en-US" b="1" dirty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en-US" b="1" dirty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en-US" b="1" dirty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en-US" b="1" dirty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en-US" b="1" dirty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en-US" b="1" dirty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en-US" b="1" dirty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en-US" b="1" dirty="0" smtClean="0">
                <a:solidFill>
                  <a:srgbClr val="404040"/>
                </a:solidFill>
                <a:latin typeface="Calibri" panose="020F0502020204030204" pitchFamily="34" charset="0"/>
              </a:rPr>
              <a:t/>
            </a:r>
            <a:br>
              <a:rPr lang="en-US" b="1" dirty="0" smtClean="0">
                <a:solidFill>
                  <a:srgbClr val="404040"/>
                </a:solidFill>
                <a:latin typeface="Calibri" panose="020F0502020204030204" pitchFamily="34" charset="0"/>
              </a:rPr>
            </a:br>
            <a:r>
              <a:rPr lang="en-US" b="1" dirty="0">
                <a:solidFill>
                  <a:srgbClr val="404040"/>
                </a:solidFill>
                <a:latin typeface="Calibri" panose="020F0502020204030204" pitchFamily="34" charset="0"/>
              </a:rPr>
              <a:t/>
            </a:r>
            <a:br>
              <a:rPr lang="en-US" b="1" dirty="0">
                <a:solidFill>
                  <a:srgbClr val="404040"/>
                </a:solidFill>
                <a:latin typeface="Calibri" panose="020F0502020204030204" pitchFamily="34" charset="0"/>
              </a:rPr>
            </a:br>
            <a:r>
              <a:rPr lang="en-US" b="1" dirty="0" smtClean="0">
                <a:solidFill>
                  <a:srgbClr val="404040"/>
                </a:solidFill>
                <a:latin typeface="Calibri" panose="020F0502020204030204" pitchFamily="34" charset="0"/>
              </a:rPr>
              <a:t/>
            </a:r>
            <a:br>
              <a:rPr lang="en-US" b="1" dirty="0" smtClean="0">
                <a:solidFill>
                  <a:srgbClr val="404040"/>
                </a:solidFill>
                <a:latin typeface="Calibri" panose="020F0502020204030204" pitchFamily="34" charset="0"/>
              </a:rPr>
            </a:br>
            <a:r>
              <a:rPr lang="en-US" b="1" dirty="0">
                <a:solidFill>
                  <a:srgbClr val="404040"/>
                </a:solidFill>
                <a:latin typeface="Calibri" panose="020F0502020204030204" pitchFamily="34" charset="0"/>
              </a:rPr>
              <a:t/>
            </a:r>
            <a:br>
              <a:rPr lang="en-US" b="1" dirty="0">
                <a:solidFill>
                  <a:srgbClr val="404040"/>
                </a:solidFill>
                <a:latin typeface="Calibri" panose="020F0502020204030204" pitchFamily="34" charset="0"/>
              </a:rPr>
            </a:br>
            <a:r>
              <a:rPr lang="en-US" b="1" dirty="0" smtClean="0">
                <a:solidFill>
                  <a:srgbClr val="404040"/>
                </a:solidFill>
                <a:latin typeface="Calibri" panose="020F0502020204030204" pitchFamily="34" charset="0"/>
              </a:rPr>
              <a:t/>
            </a:r>
            <a:br>
              <a:rPr lang="en-US" b="1" dirty="0" smtClean="0">
                <a:solidFill>
                  <a:srgbClr val="404040"/>
                </a:solidFill>
                <a:latin typeface="Calibri" panose="020F0502020204030204" pitchFamily="34" charset="0"/>
              </a:rPr>
            </a:br>
            <a:r>
              <a:rPr lang="en-US" b="1" dirty="0">
                <a:solidFill>
                  <a:srgbClr val="404040"/>
                </a:solidFill>
                <a:latin typeface="Calibri" panose="020F0502020204030204" pitchFamily="34" charset="0"/>
              </a:rPr>
              <a:t/>
            </a:r>
            <a:br>
              <a:rPr lang="en-US" b="1" dirty="0">
                <a:solidFill>
                  <a:srgbClr val="404040"/>
                </a:solidFill>
                <a:latin typeface="Calibri" panose="020F0502020204030204" pitchFamily="34" charset="0"/>
              </a:rPr>
            </a:br>
            <a:endParaRPr lang="en-US" b="1" dirty="0" smtClean="0">
              <a:solidFill>
                <a:srgbClr val="404040"/>
              </a:solidFill>
              <a:latin typeface="Calibri" panose="020F0502020204030204" pitchFamily="34" charset="0"/>
            </a:endParaRPr>
          </a:p>
          <a:p>
            <a:pPr marL="342900" lvl="1" indent="-342900">
              <a:spcBef>
                <a:spcPts val="600"/>
              </a:spcBef>
              <a:spcAft>
                <a:spcPts val="1800"/>
              </a:spcAft>
              <a:buClr>
                <a:srgbClr val="7F142A"/>
              </a:buClr>
            </a:pPr>
            <a:endParaRPr lang="en-US" b="1" dirty="0" smtClean="0">
              <a:solidFill>
                <a:srgbClr val="404040"/>
              </a:solidFill>
              <a:latin typeface="Calibri" panose="020F0502020204030204" pitchFamily="34" charset="0"/>
            </a:endParaRPr>
          </a:p>
          <a:p>
            <a:pPr marL="342900" lvl="1" indent="-342900">
              <a:spcBef>
                <a:spcPts val="600"/>
              </a:spcBef>
              <a:spcAft>
                <a:spcPts val="1800"/>
              </a:spcAft>
              <a:buClr>
                <a:srgbClr val="7F142A"/>
              </a:buClr>
            </a:pPr>
            <a:endParaRPr lang="en-US" b="1" dirty="0" smtClean="0">
              <a:solidFill>
                <a:srgbClr val="404040"/>
              </a:solidFill>
              <a:latin typeface="Calibri" panose="020F0502020204030204" pitchFamily="34" charset="0"/>
            </a:endParaRPr>
          </a:p>
          <a:p>
            <a:pPr marL="342900" lvl="1" indent="-342900">
              <a:spcBef>
                <a:spcPts val="600"/>
              </a:spcBef>
              <a:spcAft>
                <a:spcPts val="1800"/>
              </a:spcAft>
              <a:buClr>
                <a:srgbClr val="7F142A"/>
              </a:buClr>
            </a:pPr>
            <a:endParaRPr lang="en-US" dirty="0" smtClean="0">
              <a:solidFill>
                <a:srgbClr val="404040"/>
              </a:solidFill>
              <a:latin typeface="Calibri" panose="020F0502020204030204" pitchFamily="34" charset="0"/>
            </a:endParaRPr>
          </a:p>
          <a:p>
            <a:pPr marL="342900" lvl="1" indent="-342900">
              <a:spcBef>
                <a:spcPts val="600"/>
              </a:spcBef>
              <a:spcAft>
                <a:spcPts val="1800"/>
              </a:spcAft>
              <a:buClr>
                <a:srgbClr val="7F142A"/>
              </a:buClr>
            </a:pPr>
            <a:endParaRPr lang="en-US" dirty="0" smtClean="0">
              <a:solidFill>
                <a:srgbClr val="40404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928384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73</Words>
  <Application>Microsoft Office PowerPoint</Application>
  <PresentationFormat>Presentazione su schermo (16:9)</PresentationFormat>
  <Paragraphs>19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Simple Light</vt:lpstr>
      <vt:lpstr>WP1 Updates</vt:lpstr>
      <vt:lpstr>Presentazione standard di PowerPoint</vt:lpstr>
      <vt:lpstr>           PXWEB   SCB  Initial internal planning and harmonization with SSB    INE  Tried PX-web current version                           Requirements check to run the upcoming ”open” version              Assessment of the impact on adapting existing dissemination chain          </vt:lpstr>
      <vt:lpstr>                          Intentions for this hackathon  Share the activities and the results achieved  Integration of work done  Description and test of potential use cases  POC of hypothesis  Co-operative activities  Sharing ideas &amp; experiences   “The important thing is not to stop questioning…” (A. Einstein)        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 and Relais integration</dc:title>
  <dc:creator>Giuseppina Ruocco</dc:creator>
  <cp:lastModifiedBy>Giuseppina Ruocco</cp:lastModifiedBy>
  <cp:revision>29</cp:revision>
  <dcterms:modified xsi:type="dcterms:W3CDTF">2019-05-16T12:40:33Z</dcterms:modified>
</cp:coreProperties>
</file>